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8" r:id="rId3"/>
    <p:sldId id="259" r:id="rId4"/>
    <p:sldId id="265" r:id="rId5"/>
    <p:sldId id="1150" r:id="rId6"/>
    <p:sldId id="1101" r:id="rId7"/>
    <p:sldId id="261" r:id="rId8"/>
    <p:sldId id="1104" r:id="rId9"/>
    <p:sldId id="1116" r:id="rId10"/>
    <p:sldId id="262" r:id="rId11"/>
    <p:sldId id="1103" r:id="rId12"/>
    <p:sldId id="1146" r:id="rId13"/>
    <p:sldId id="1147" r:id="rId14"/>
    <p:sldId id="1115" r:id="rId15"/>
    <p:sldId id="1145" r:id="rId16"/>
    <p:sldId id="263" r:id="rId17"/>
    <p:sldId id="1109" r:id="rId18"/>
    <p:sldId id="1125" r:id="rId19"/>
    <p:sldId id="1126" r:id="rId20"/>
    <p:sldId id="1127" r:id="rId21"/>
    <p:sldId id="1128" r:id="rId22"/>
    <p:sldId id="1148" r:id="rId23"/>
    <p:sldId id="1149" r:id="rId24"/>
    <p:sldId id="1151" r:id="rId25"/>
    <p:sldId id="1111" r:id="rId26"/>
    <p:sldId id="1133" r:id="rId27"/>
    <p:sldId id="1135" r:id="rId28"/>
    <p:sldId id="1136" r:id="rId29"/>
    <p:sldId id="1152" r:id="rId30"/>
    <p:sldId id="1153" r:id="rId31"/>
    <p:sldId id="1154" r:id="rId32"/>
    <p:sldId id="1155" r:id="rId33"/>
    <p:sldId id="1156" r:id="rId34"/>
    <p:sldId id="1157" r:id="rId35"/>
    <p:sldId id="1158" r:id="rId36"/>
    <p:sldId id="1159" r:id="rId37"/>
    <p:sldId id="1160" r:id="rId38"/>
    <p:sldId id="1166" r:id="rId39"/>
    <p:sldId id="1167" r:id="rId40"/>
    <p:sldId id="1168" r:id="rId41"/>
    <p:sldId id="1169" r:id="rId42"/>
    <p:sldId id="1112" r:id="rId43"/>
    <p:sldId id="1137" r:id="rId44"/>
    <p:sldId id="1138" r:id="rId45"/>
    <p:sldId id="1178" r:id="rId46"/>
    <p:sldId id="1179" r:id="rId47"/>
    <p:sldId id="1180" r:id="rId48"/>
    <p:sldId id="1181" r:id="rId49"/>
    <p:sldId id="1182" r:id="rId50"/>
    <p:sldId id="1183" r:id="rId51"/>
    <p:sldId id="1113" r:id="rId52"/>
    <p:sldId id="1172" r:id="rId53"/>
    <p:sldId id="1173" r:id="rId54"/>
    <p:sldId id="1174" r:id="rId55"/>
    <p:sldId id="1171" r:id="rId56"/>
    <p:sldId id="1139" r:id="rId57"/>
    <p:sldId id="1140" r:id="rId58"/>
    <p:sldId id="1142" r:id="rId59"/>
    <p:sldId id="1143" r:id="rId60"/>
    <p:sldId id="1161" r:id="rId61"/>
    <p:sldId id="1162" r:id="rId62"/>
    <p:sldId id="1163" r:id="rId63"/>
    <p:sldId id="1164" r:id="rId64"/>
    <p:sldId id="1165" r:id="rId65"/>
    <p:sldId id="1184" r:id="rId66"/>
    <p:sldId id="1185" r:id="rId67"/>
    <p:sldId id="1186" r:id="rId68"/>
    <p:sldId id="1108"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A896"/>
    <a:srgbClr val="5A7DA2"/>
    <a:srgbClr val="5E6F86"/>
    <a:srgbClr val="94B0CD"/>
    <a:srgbClr val="697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94663"/>
  </p:normalViewPr>
  <p:slideViewPr>
    <p:cSldViewPr snapToGrid="0">
      <p:cViewPr varScale="1">
        <p:scale>
          <a:sx n="117" d="100"/>
          <a:sy n="117" d="100"/>
        </p:scale>
        <p:origin x="23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05C25-5EC2-4D60-A6F9-B1EEE6408522}" type="datetimeFigureOut">
              <a:rPr lang="zh-CN" altLang="en-US" smtClean="0"/>
              <a:t>2019/12/7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7C18C1-CE08-4BBB-8128-BAF526105D7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47C18C1-CE08-4BBB-8128-BAF526105D72}" type="slidenum">
              <a:rPr lang="zh-CN" altLang="en-US" smtClean="0"/>
              <a:t>1</a:t>
            </a:fld>
            <a:endParaRPr lang="zh-CN" altLang="en-US"/>
          </a:p>
        </p:txBody>
      </p:sp>
    </p:spTree>
    <p:extLst>
      <p:ext uri="{BB962C8B-B14F-4D97-AF65-F5344CB8AC3E}">
        <p14:creationId xmlns:p14="http://schemas.microsoft.com/office/powerpoint/2010/main" val="79553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8A1AB9-66C7-465A-AD4F-6B192D6A4FB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7C18C1-CE08-4BBB-8128-BAF526105D72}" type="slidenum">
              <a:rPr lang="zh-CN" altLang="en-US" smtClean="0"/>
              <a:t>4</a:t>
            </a:fld>
            <a:endParaRPr lang="zh-CN" altLang="en-US"/>
          </a:p>
        </p:txBody>
      </p:sp>
    </p:spTree>
    <p:extLst>
      <p:ext uri="{BB962C8B-B14F-4D97-AF65-F5344CB8AC3E}">
        <p14:creationId xmlns:p14="http://schemas.microsoft.com/office/powerpoint/2010/main" val="221566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6706" r="6706" b="30268"/>
          <a:stretch>
            <a:fillRect/>
          </a:stretch>
        </p:blipFill>
        <p:spPr>
          <a:xfrm>
            <a:off x="-876300" y="2780963"/>
            <a:ext cx="13068300" cy="4077037"/>
          </a:xfrm>
          <a:prstGeom prst="rect">
            <a:avLst/>
          </a:prstGeom>
        </p:spPr>
      </p:pic>
    </p:spTree>
    <p:extLst>
      <p:ext uri="{BB962C8B-B14F-4D97-AF65-F5344CB8AC3E}">
        <p14:creationId xmlns:p14="http://schemas.microsoft.com/office/powerpoint/2010/main" val="152736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1839CD4-961B-4FE4-9E3C-F87B6D9701F3}" type="datetimeFigureOut">
              <a:rPr lang="zh-CN" altLang="en-US" smtClean="0"/>
              <a:t>2019/12/7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7F958E-EB7E-4E20-9764-08563620D33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39CD4-961B-4FE4-9E3C-F87B6D9701F3}" type="datetimeFigureOut">
              <a:rPr lang="zh-CN" altLang="en-US" smtClean="0"/>
              <a:t>2019/12/7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F958E-EB7E-4E20-9764-08563620D33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687" y="853819"/>
            <a:ext cx="12143771" cy="1908795"/>
          </a:xfrm>
          <a:prstGeom prst="rect">
            <a:avLst/>
          </a:prstGeom>
          <a:solidFill>
            <a:srgbClr val="5A7DA2"/>
          </a:solidFill>
          <a:ln>
            <a:solidFill>
              <a:schemeClr val="accent1">
                <a:lumMod val="75000"/>
              </a:schemeClr>
            </a:solid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bg1"/>
              </a:solidFill>
            </a:endParaRPr>
          </a:p>
        </p:txBody>
      </p:sp>
      <p:sp>
        <p:nvSpPr>
          <p:cNvPr id="7" name="文本框 6"/>
          <p:cNvSpPr txBox="1"/>
          <p:nvPr/>
        </p:nvSpPr>
        <p:spPr>
          <a:xfrm>
            <a:off x="7227887" y="2083258"/>
            <a:ext cx="4560192" cy="461665"/>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r"/>
            <a:r>
              <a:rPr lang="en-US" altLang="zh-CN" sz="2400" b="1" dirty="0">
                <a:solidFill>
                  <a:schemeClr val="bg1"/>
                </a:solidFill>
                <a:latin typeface="微软雅黑" panose="020B0503020204020204" pitchFamily="34" charset="-122"/>
                <a:ea typeface="微软雅黑" panose="020B0503020204020204" pitchFamily="34" charset="-122"/>
              </a:rPr>
              <a:t>Application</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Engineer</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&amp;</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Dev</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23"/>
          <p:cNvSpPr>
            <a:spLocks noChangeArrowheads="1"/>
          </p:cNvSpPr>
          <p:nvPr/>
        </p:nvSpPr>
        <p:spPr bwMode="auto">
          <a:xfrm>
            <a:off x="1419848" y="853819"/>
            <a:ext cx="9397448" cy="906915"/>
          </a:xfrm>
          <a:prstGeom prst="rect">
            <a:avLst/>
          </a:prstGeom>
          <a:noFill/>
          <a:ln>
            <a:noFill/>
          </a:ln>
        </p:spPr>
        <p:txBody>
          <a:bodyPr wrap="square">
            <a:spAutoFit/>
          </a:bodyPr>
          <a:lstStyle/>
          <a:p>
            <a:pPr algn="r">
              <a:lnSpc>
                <a:spcPct val="150000"/>
              </a:lnSpc>
            </a:pP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Take-away Food Delivery System</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DC8EDA0-911C-3D4D-9B69-FDD05A938556}"/>
              </a:ext>
            </a:extLst>
          </p:cNvPr>
          <p:cNvSpPr txBox="1"/>
          <p:nvPr/>
        </p:nvSpPr>
        <p:spPr>
          <a:xfrm flipH="1">
            <a:off x="7640116" y="4095387"/>
            <a:ext cx="4247083" cy="156966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a:t>
            </a:r>
            <a:r>
              <a:rPr lang="en-US" altLang="zh-CN" sz="2400" dirty="0" err="1">
                <a:solidFill>
                  <a:schemeClr val="bg1"/>
                </a:solidFill>
                <a:latin typeface="微软雅黑" panose="020B0503020204020204" pitchFamily="34" charset="-122"/>
                <a:ea typeface="微软雅黑" panose="020B0503020204020204" pitchFamily="34" charset="-122"/>
              </a:rPr>
              <a:t>ParkDriver</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Fang Guo  	    </a:t>
            </a:r>
            <a:r>
              <a:rPr lang="en-US" altLang="zh-CN" sz="2400" dirty="0">
                <a:solidFill>
                  <a:schemeClr val="bg1"/>
                </a:solidFill>
                <a:latin typeface="微软雅黑" panose="020B0503020204020204" pitchFamily="34" charset="-122"/>
                <a:ea typeface="微软雅黑" panose="020B0503020204020204" pitchFamily="34" charset="-122"/>
              </a:rPr>
              <a:t>001326849</a:t>
            </a:r>
          </a:p>
          <a:p>
            <a:r>
              <a:rPr lang="en-US" altLang="zh-CN" sz="2400" b="1" dirty="0" err="1">
                <a:solidFill>
                  <a:schemeClr val="bg1"/>
                </a:solidFill>
                <a:latin typeface="微软雅黑" panose="020B0503020204020204" pitchFamily="34" charset="-122"/>
                <a:ea typeface="微软雅黑" panose="020B0503020204020204" pitchFamily="34" charset="-122"/>
              </a:rPr>
              <a:t>Bochao</a:t>
            </a:r>
            <a:r>
              <a:rPr lang="en-US" altLang="zh-CN" sz="2400" b="1" dirty="0">
                <a:solidFill>
                  <a:schemeClr val="bg1"/>
                </a:solidFill>
                <a:latin typeface="微软雅黑" panose="020B0503020204020204" pitchFamily="34" charset="-122"/>
                <a:ea typeface="微软雅黑" panose="020B0503020204020204" pitchFamily="34" charset="-122"/>
              </a:rPr>
              <a:t> Wang </a:t>
            </a:r>
            <a:r>
              <a:rPr lang="en-US" altLang="zh-CN" sz="2400" dirty="0">
                <a:solidFill>
                  <a:schemeClr val="bg1"/>
                </a:solidFill>
                <a:latin typeface="微软雅黑" panose="020B0503020204020204" pitchFamily="34" charset="-122"/>
                <a:ea typeface="微软雅黑" panose="020B0503020204020204" pitchFamily="34" charset="-122"/>
              </a:rPr>
              <a:t>001087950</a:t>
            </a:r>
          </a:p>
          <a:p>
            <a:r>
              <a:rPr lang="en-US" altLang="zh-CN" sz="2400" b="1" dirty="0">
                <a:solidFill>
                  <a:schemeClr val="bg1"/>
                </a:solidFill>
                <a:latin typeface="微软雅黑" panose="020B0503020204020204" pitchFamily="34" charset="-122"/>
                <a:ea typeface="微软雅黑" panose="020B0503020204020204" pitchFamily="34" charset="-122"/>
              </a:rPr>
              <a:t>Kai Zhang	    </a:t>
            </a:r>
            <a:r>
              <a:rPr lang="en-US" altLang="zh-CN" sz="2400" dirty="0">
                <a:solidFill>
                  <a:schemeClr val="bg1"/>
                </a:solidFill>
                <a:latin typeface="微软雅黑" panose="020B0503020204020204" pitchFamily="34" charset="-122"/>
                <a:ea typeface="微软雅黑" panose="020B0503020204020204" pitchFamily="34" charset="-122"/>
              </a:rPr>
              <a:t>001306003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400"/>
                            </p:stCondLst>
                            <p:childTnLst>
                              <p:par>
                                <p:cTn id="21" presetID="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712287"/>
            <a:ext cx="12191999" cy="2185284"/>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p:cNvSpPr txBox="1"/>
          <p:nvPr/>
        </p:nvSpPr>
        <p:spPr>
          <a:xfrm>
            <a:off x="115748" y="1548011"/>
            <a:ext cx="12192000"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 altLang="zh-CN" sz="5400" b="1" dirty="0">
                <a:solidFill>
                  <a:schemeClr val="bg1"/>
                </a:solidFill>
                <a:latin typeface="微软雅黑" panose="020B0503020204020204" pitchFamily="34" charset="-122"/>
                <a:ea typeface="微软雅黑" panose="020B0503020204020204" pitchFamily="34" charset="-122"/>
              </a:rPr>
              <a:t>Object Model</a:t>
            </a:r>
          </a:p>
        </p:txBody>
      </p:sp>
      <p:sp>
        <p:nvSpPr>
          <p:cNvPr id="6" name="矩形 23">
            <a:extLst>
              <a:ext uri="{FF2B5EF4-FFF2-40B4-BE49-F238E27FC236}">
                <a16:creationId xmlns:a16="http://schemas.microsoft.com/office/drawing/2014/main" id="{B77BDB73-EED1-B54C-9B82-C227AE72ACC8}"/>
              </a:ext>
            </a:extLst>
          </p:cNvPr>
          <p:cNvSpPr>
            <a:spLocks noChangeArrowheads="1"/>
          </p:cNvSpPr>
          <p:nvPr/>
        </p:nvSpPr>
        <p:spPr bwMode="auto">
          <a:xfrm>
            <a:off x="3030249" y="741487"/>
            <a:ext cx="5954024" cy="677045"/>
          </a:xfrm>
          <a:prstGeom prst="rect">
            <a:avLst/>
          </a:prstGeom>
          <a:noFill/>
          <a:ln>
            <a:noFill/>
          </a:ln>
        </p:spPr>
        <p:txBody>
          <a:bodyPr wrap="square">
            <a:spAutoFit/>
          </a:bodyPr>
          <a:lstStyle/>
          <a:p>
            <a:pPr algn="ctr">
              <a:lnSpc>
                <a:spcPct val="150000"/>
              </a:lnSpc>
            </a:pPr>
            <a:r>
              <a:rPr lang="en-US" altLang="zh-CN" sz="2800" b="1" dirty="0">
                <a:solidFill>
                  <a:schemeClr val="bg1"/>
                </a:solidFill>
                <a:latin typeface="华文新魏" panose="02010800040101010101" pitchFamily="2" charset="-122"/>
                <a:ea typeface="华文新魏" panose="02010800040101010101" pitchFamily="2" charset="-122"/>
              </a:rPr>
              <a:t>Part</a:t>
            </a:r>
            <a:r>
              <a:rPr lang="zh-CN" altLang="en-US" sz="2800" b="1" dirty="0">
                <a:solidFill>
                  <a:schemeClr val="bg1"/>
                </a:solidFill>
                <a:latin typeface="华文新魏" panose="02010800040101010101" pitchFamily="2" charset="-122"/>
                <a:ea typeface="华文新魏" panose="02010800040101010101" pitchFamily="2" charset="-122"/>
              </a:rPr>
              <a:t> </a:t>
            </a:r>
            <a:r>
              <a:rPr lang="en-US" altLang="zh-CN" sz="2800" b="1" dirty="0">
                <a:solidFill>
                  <a:schemeClr val="bg1"/>
                </a:solidFill>
                <a:latin typeface="华文新魏" panose="02010800040101010101" pitchFamily="2" charset="-122"/>
                <a:ea typeface="华文新魏" panose="02010800040101010101" pitchFamily="2" charset="-122"/>
              </a:rPr>
              <a:t>Four</a:t>
            </a:r>
          </a:p>
        </p:txBody>
      </p:sp>
    </p:spTree>
    <p:extLst>
      <p:ext uri="{BB962C8B-B14F-4D97-AF65-F5344CB8AC3E}">
        <p14:creationId xmlns:p14="http://schemas.microsoft.com/office/powerpoint/2010/main" val="149716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grpSp>
        <p:nvGrpSpPr>
          <p:cNvPr id="23" name="组合 22"/>
          <p:cNvGrpSpPr/>
          <p:nvPr/>
        </p:nvGrpSpPr>
        <p:grpSpPr>
          <a:xfrm>
            <a:off x="723104" y="1863513"/>
            <a:ext cx="2844345" cy="1694991"/>
            <a:chOff x="8418136" y="4301685"/>
            <a:chExt cx="2844345" cy="1694991"/>
          </a:xfrm>
        </p:grpSpPr>
        <p:grpSp>
          <p:nvGrpSpPr>
            <p:cNvPr id="24" name="Shape 1416"/>
            <p:cNvGrpSpPr/>
            <p:nvPr/>
          </p:nvGrpSpPr>
          <p:grpSpPr>
            <a:xfrm>
              <a:off x="9538946" y="4301685"/>
              <a:ext cx="521288" cy="488710"/>
              <a:chOff x="8168414" y="12118985"/>
              <a:chExt cx="609403" cy="571317"/>
            </a:xfrm>
          </p:grpSpPr>
          <p:cxnSp>
            <p:nvCxnSpPr>
              <p:cNvPr id="27" name="Shape 1417"/>
              <p:cNvCxnSpPr/>
              <p:nvPr/>
            </p:nvCxnSpPr>
            <p:spPr>
              <a:xfrm>
                <a:off x="8511204" y="12414900"/>
                <a:ext cx="49806" cy="49806"/>
              </a:xfrm>
              <a:prstGeom prst="straightConnector1">
                <a:avLst/>
              </a:prstGeom>
              <a:noFill/>
              <a:ln w="34275" cap="flat" cmpd="sng">
                <a:solidFill>
                  <a:srgbClr val="609E78"/>
                </a:solidFill>
                <a:prstDash val="solid"/>
                <a:round/>
                <a:headEnd type="none" w="med" len="med"/>
                <a:tailEnd type="none" w="med" len="med"/>
              </a:ln>
            </p:spPr>
          </p:cxnSp>
          <p:sp>
            <p:nvSpPr>
              <p:cNvPr id="28" name="Shape 1418"/>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29" name="Shape 1419"/>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cxnSp>
            <p:nvCxnSpPr>
              <p:cNvPr id="30" name="Shape 1420"/>
              <p:cNvCxnSpPr/>
              <p:nvPr/>
            </p:nvCxnSpPr>
            <p:spPr>
              <a:xfrm rot="10800000">
                <a:off x="8300258" y="12203951"/>
                <a:ext cx="134771" cy="134771"/>
              </a:xfrm>
              <a:prstGeom prst="straightConnector1">
                <a:avLst/>
              </a:prstGeom>
              <a:noFill/>
              <a:ln w="34275" cap="flat" cmpd="sng">
                <a:solidFill>
                  <a:srgbClr val="3D3743"/>
                </a:solidFill>
                <a:prstDash val="solid"/>
                <a:round/>
                <a:headEnd type="none" w="med" len="med"/>
                <a:tailEnd type="none" w="med" len="med"/>
              </a:ln>
            </p:spPr>
          </p:cxnSp>
          <p:sp>
            <p:nvSpPr>
              <p:cNvPr id="31" name="Shape 1421"/>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3D374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grpSp>
        <p:sp>
          <p:nvSpPr>
            <p:cNvPr id="25" name="Shape 1422"/>
            <p:cNvSpPr txBox="1"/>
            <p:nvPr/>
          </p:nvSpPr>
          <p:spPr>
            <a:xfrm>
              <a:off x="8418136" y="5131695"/>
              <a:ext cx="2844345" cy="864981"/>
            </a:xfrm>
            <a:prstGeom prst="rect">
              <a:avLst/>
            </a:prstGeom>
            <a:noFill/>
            <a:ln>
              <a:noFill/>
            </a:ln>
          </p:spPr>
          <p:txBody>
            <a:bodyPr lIns="91425" tIns="45700" rIns="91425" bIns="45700" anchor="t" anchorCtr="0">
              <a:noAutofit/>
            </a:bodyPr>
            <a:lstStyle/>
            <a:p>
              <a:pPr lvl="0" algn="ctr">
                <a:lnSpc>
                  <a:spcPct val="150000"/>
                </a:lnSpc>
                <a:buSzPct val="25000"/>
              </a:pPr>
              <a:r>
                <a:rPr lang="en-US" sz="12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In our system, we can create multiple networks as different cities, such as Boston or New York.</a:t>
              </a:r>
            </a:p>
          </p:txBody>
        </p:sp>
        <p:sp>
          <p:nvSpPr>
            <p:cNvPr id="26" name="Shape 1423"/>
            <p:cNvSpPr txBox="1"/>
            <p:nvPr/>
          </p:nvSpPr>
          <p:spPr>
            <a:xfrm>
              <a:off x="9015580" y="4791982"/>
              <a:ext cx="1597027" cy="25867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Network</a:t>
              </a:r>
            </a:p>
          </p:txBody>
        </p:sp>
      </p:grpSp>
      <p:grpSp>
        <p:nvGrpSpPr>
          <p:cNvPr id="32" name="组合 31"/>
          <p:cNvGrpSpPr/>
          <p:nvPr/>
        </p:nvGrpSpPr>
        <p:grpSpPr>
          <a:xfrm>
            <a:off x="3749205" y="2159247"/>
            <a:ext cx="4445792" cy="3202135"/>
            <a:chOff x="3726996" y="2229578"/>
            <a:chExt cx="4445792" cy="3202135"/>
          </a:xfrm>
        </p:grpSpPr>
        <p:sp>
          <p:nvSpPr>
            <p:cNvPr id="33" name="Shape 1394"/>
            <p:cNvSpPr/>
            <p:nvPr/>
          </p:nvSpPr>
          <p:spPr>
            <a:xfrm>
              <a:off x="5183181" y="2229578"/>
              <a:ext cx="1533421" cy="1104465"/>
            </a:xfrm>
            <a:custGeom>
              <a:avLst/>
              <a:gdLst/>
              <a:ahLst/>
              <a:cxnLst/>
              <a:rect l="0" t="0" r="0" b="0"/>
              <a:pathLst>
                <a:path w="120000" h="120000" extrusionOk="0">
                  <a:moveTo>
                    <a:pt x="0" y="120000"/>
                  </a:moveTo>
                  <a:lnTo>
                    <a:pt x="59999" y="0"/>
                  </a:lnTo>
                  <a:lnTo>
                    <a:pt x="60000" y="0"/>
                  </a:lnTo>
                  <a:lnTo>
                    <a:pt x="120000" y="120000"/>
                  </a:lnTo>
                  <a:lnTo>
                    <a:pt x="0" y="120000"/>
                  </a:lnTo>
                  <a:close/>
                </a:path>
              </a:pathLst>
            </a:custGeom>
            <a:solidFill>
              <a:srgbClr val="3D3743"/>
            </a:solidFill>
            <a:ln w="9525" cap="flat" cmpd="sng">
              <a:solidFill>
                <a:schemeClr val="lt1"/>
              </a:solidFill>
              <a:prstDash val="solid"/>
              <a:miter/>
              <a:headEnd type="none" w="med" len="med"/>
              <a:tailEnd type="none" w="med" len="med"/>
            </a:ln>
          </p:spPr>
          <p:txBody>
            <a:bodyPr lIns="15225" tIns="457200" rIns="15225" bIns="91425" anchor="b" anchorCtr="0">
              <a:noAutofit/>
            </a:bodyPr>
            <a:lstStyle/>
            <a:p>
              <a:pPr marL="0" marR="0" lvl="0" indent="0" algn="ctr" rtl="0">
                <a:lnSpc>
                  <a:spcPct val="90000"/>
                </a:lnSpc>
                <a:spcBef>
                  <a:spcPts val="0"/>
                </a:spcBef>
                <a:spcAft>
                  <a:spcPts val="0"/>
                </a:spcAft>
                <a:buNone/>
              </a:pPr>
              <a:endParaRPr sz="7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34" name="Shape 1395"/>
            <p:cNvSpPr/>
            <p:nvPr/>
          </p:nvSpPr>
          <p:spPr>
            <a:xfrm>
              <a:off x="4697786" y="3334044"/>
              <a:ext cx="2504212" cy="699223"/>
            </a:xfrm>
            <a:custGeom>
              <a:avLst/>
              <a:gdLst/>
              <a:ahLst/>
              <a:cxnLst/>
              <a:rect l="0" t="0" r="0" b="0"/>
              <a:pathLst>
                <a:path w="120000" h="120000" extrusionOk="0">
                  <a:moveTo>
                    <a:pt x="0" y="120000"/>
                  </a:moveTo>
                  <a:lnTo>
                    <a:pt x="23259" y="0"/>
                  </a:lnTo>
                  <a:lnTo>
                    <a:pt x="96740" y="0"/>
                  </a:lnTo>
                  <a:lnTo>
                    <a:pt x="120000" y="120000"/>
                  </a:lnTo>
                  <a:lnTo>
                    <a:pt x="0" y="120000"/>
                  </a:lnTo>
                  <a:close/>
                </a:path>
              </a:pathLst>
            </a:custGeom>
            <a:solidFill>
              <a:srgbClr val="8497B0"/>
            </a:solidFill>
            <a:ln w="9525" cap="flat" cmpd="sng">
              <a:solidFill>
                <a:schemeClr val="lt1"/>
              </a:solidFill>
              <a:prstDash val="solid"/>
              <a:miter/>
              <a:headEnd type="none" w="med" len="med"/>
              <a:tailEnd type="none" w="med" len="med"/>
            </a:ln>
          </p:spPr>
          <p:txBody>
            <a:bodyPr lIns="1093850" tIns="15225" rIns="1093850" bIns="91425" anchor="b" anchorCtr="0">
              <a:noAutofit/>
            </a:bodyPr>
            <a:lstStyle/>
            <a:p>
              <a:pPr marL="0" marR="0" lvl="0" indent="0" algn="ctr" rtl="0">
                <a:lnSpc>
                  <a:spcPct val="90000"/>
                </a:lnSpc>
                <a:spcBef>
                  <a:spcPts val="0"/>
                </a:spcBef>
                <a:spcAft>
                  <a:spcPts val="0"/>
                </a:spcAft>
                <a:buNone/>
              </a:pPr>
              <a:endParaRPr sz="7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35" name="Shape 1396"/>
            <p:cNvSpPr/>
            <p:nvPr/>
          </p:nvSpPr>
          <p:spPr>
            <a:xfrm>
              <a:off x="4212392" y="4033267"/>
              <a:ext cx="3475001" cy="699223"/>
            </a:xfrm>
            <a:custGeom>
              <a:avLst/>
              <a:gdLst/>
              <a:ahLst/>
              <a:cxnLst/>
              <a:rect l="0" t="0" r="0" b="0"/>
              <a:pathLst>
                <a:path w="120000" h="120000" extrusionOk="0">
                  <a:moveTo>
                    <a:pt x="0" y="120000"/>
                  </a:moveTo>
                  <a:lnTo>
                    <a:pt x="16761" y="0"/>
                  </a:lnTo>
                  <a:lnTo>
                    <a:pt x="103238" y="0"/>
                  </a:lnTo>
                  <a:lnTo>
                    <a:pt x="120000" y="120000"/>
                  </a:lnTo>
                  <a:lnTo>
                    <a:pt x="0" y="120000"/>
                  </a:lnTo>
                  <a:close/>
                </a:path>
              </a:pathLst>
            </a:custGeom>
            <a:solidFill>
              <a:srgbClr val="7F7F7F"/>
            </a:solidFill>
            <a:ln w="9525" cap="flat" cmpd="sng">
              <a:solidFill>
                <a:schemeClr val="lt1"/>
              </a:solidFill>
              <a:prstDash val="solid"/>
              <a:miter/>
              <a:headEnd type="none" w="med" len="med"/>
              <a:tailEnd type="none" w="med" len="med"/>
            </a:ln>
          </p:spPr>
          <p:txBody>
            <a:bodyPr lIns="1512000" tIns="15225" rIns="1512000" bIns="91425" anchor="b" anchorCtr="0">
              <a:noAutofit/>
            </a:bodyPr>
            <a:lstStyle/>
            <a:p>
              <a:pPr marL="0" marR="0" lvl="0" indent="0" algn="ctr" rtl="0">
                <a:lnSpc>
                  <a:spcPct val="90000"/>
                </a:lnSpc>
                <a:spcBef>
                  <a:spcPts val="0"/>
                </a:spcBef>
                <a:spcAft>
                  <a:spcPts val="0"/>
                </a:spcAft>
                <a:buNone/>
              </a:pPr>
              <a:endParaRPr sz="7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36" name="Shape 1397"/>
            <p:cNvSpPr/>
            <p:nvPr/>
          </p:nvSpPr>
          <p:spPr>
            <a:xfrm>
              <a:off x="3726996" y="4732490"/>
              <a:ext cx="4445792" cy="699223"/>
            </a:xfrm>
            <a:custGeom>
              <a:avLst/>
              <a:gdLst/>
              <a:ahLst/>
              <a:cxnLst/>
              <a:rect l="0" t="0" r="0" b="0"/>
              <a:pathLst>
                <a:path w="120000" h="120000" extrusionOk="0">
                  <a:moveTo>
                    <a:pt x="0" y="120000"/>
                  </a:moveTo>
                  <a:lnTo>
                    <a:pt x="13101" y="0"/>
                  </a:lnTo>
                  <a:lnTo>
                    <a:pt x="106898" y="0"/>
                  </a:lnTo>
                  <a:lnTo>
                    <a:pt x="119999" y="120000"/>
                  </a:lnTo>
                  <a:lnTo>
                    <a:pt x="0" y="120000"/>
                  </a:lnTo>
                  <a:close/>
                </a:path>
              </a:pathLst>
            </a:custGeom>
            <a:solidFill>
              <a:srgbClr val="3D3743"/>
            </a:solidFill>
            <a:ln w="9525" cap="flat" cmpd="sng">
              <a:solidFill>
                <a:schemeClr val="lt1"/>
              </a:solidFill>
              <a:prstDash val="solid"/>
              <a:miter/>
              <a:headEnd type="none" w="med" len="med"/>
              <a:tailEnd type="none" w="med" len="med"/>
            </a:ln>
          </p:spPr>
          <p:txBody>
            <a:bodyPr lIns="1930150" tIns="15225" rIns="1930150" bIns="91425" anchor="b" anchorCtr="0">
              <a:noAutofit/>
            </a:bodyPr>
            <a:lstStyle/>
            <a:p>
              <a:pPr marL="0" marR="0" lvl="0" indent="0" algn="ctr" rtl="0">
                <a:lnSpc>
                  <a:spcPct val="90000"/>
                </a:lnSpc>
                <a:spcBef>
                  <a:spcPts val="0"/>
                </a:spcBef>
                <a:spcAft>
                  <a:spcPts val="0"/>
                </a:spcAft>
                <a:buNone/>
              </a:pPr>
              <a:endParaRPr sz="7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37" name="Shape 1424"/>
            <p:cNvSpPr txBox="1"/>
            <p:nvPr/>
          </p:nvSpPr>
          <p:spPr>
            <a:xfrm>
              <a:off x="5476059" y="2908159"/>
              <a:ext cx="927574" cy="28392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Network</a:t>
              </a:r>
            </a:p>
            <a:p>
              <a:pPr marL="0" marR="0" lvl="0" indent="0" algn="ctr" rtl="0">
                <a:spcBef>
                  <a:spcPts val="0"/>
                </a:spcBef>
                <a:buSzPct val="25000"/>
                <a:buNone/>
              </a:pPr>
              <a:endPar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38" name="Shape 1425"/>
            <p:cNvSpPr txBox="1"/>
            <p:nvPr/>
          </p:nvSpPr>
          <p:spPr>
            <a:xfrm>
              <a:off x="5056160" y="3595248"/>
              <a:ext cx="1787462" cy="25867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Enterprise Directory</a:t>
              </a:r>
            </a:p>
          </p:txBody>
        </p:sp>
        <p:sp>
          <p:nvSpPr>
            <p:cNvPr id="39" name="Shape 1426"/>
            <p:cNvSpPr txBox="1"/>
            <p:nvPr/>
          </p:nvSpPr>
          <p:spPr>
            <a:xfrm>
              <a:off x="5466916" y="4242103"/>
              <a:ext cx="965950" cy="26452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Enterprise</a:t>
              </a:r>
            </a:p>
          </p:txBody>
        </p:sp>
        <p:sp>
          <p:nvSpPr>
            <p:cNvPr id="40" name="Shape 1427"/>
            <p:cNvSpPr txBox="1"/>
            <p:nvPr/>
          </p:nvSpPr>
          <p:spPr>
            <a:xfrm>
              <a:off x="5277184" y="4950075"/>
              <a:ext cx="1345414" cy="2336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Organization</a:t>
              </a:r>
            </a:p>
          </p:txBody>
        </p:sp>
      </p:grpSp>
      <p:sp>
        <p:nvSpPr>
          <p:cNvPr id="41" name="文本框 40">
            <a:extLst>
              <a:ext uri="{FF2B5EF4-FFF2-40B4-BE49-F238E27FC236}">
                <a16:creationId xmlns:a16="http://schemas.microsoft.com/office/drawing/2014/main" id="{A5FBA078-A232-9E4D-8890-E8F973AEB0A0}"/>
              </a:ext>
            </a:extLst>
          </p:cNvPr>
          <p:cNvSpPr txBox="1"/>
          <p:nvPr/>
        </p:nvSpPr>
        <p:spPr>
          <a:xfrm>
            <a:off x="0" y="895159"/>
            <a:ext cx="4995502" cy="584775"/>
          </a:xfrm>
          <a:prstGeom prst="rect">
            <a:avLst/>
          </a:prstGeom>
          <a:noFill/>
          <a:ln w="19050">
            <a:noFill/>
            <a:prstDash val="dash"/>
          </a:ln>
        </p:spPr>
        <p:txBody>
          <a:bodyPr wrap="square" rtlCol="0">
            <a:spAutoFit/>
          </a:bodyPr>
          <a:lstStyle/>
          <a:p>
            <a:r>
              <a:rPr lang="en-US" altLang="zh-CN" sz="3200" b="1" dirty="0">
                <a:solidFill>
                  <a:schemeClr val="bg1"/>
                </a:solidFill>
                <a:latin typeface="华文新魏" panose="02010800040101010101" pitchFamily="2" charset="-122"/>
                <a:ea typeface="华文新魏" panose="02010800040101010101" pitchFamily="2" charset="-122"/>
              </a:rPr>
              <a:t>Object Model</a:t>
            </a:r>
            <a:endParaRPr lang="zh-CN" altLang="en-US" sz="3200" b="1" dirty="0">
              <a:solidFill>
                <a:schemeClr val="bg1"/>
              </a:solidFill>
              <a:latin typeface="华文新魏" panose="02010800040101010101" pitchFamily="2" charset="-122"/>
              <a:ea typeface="华文新魏" panose="02010800040101010101" pitchFamily="2" charset="-122"/>
            </a:endParaRPr>
          </a:p>
        </p:txBody>
      </p:sp>
      <p:cxnSp>
        <p:nvCxnSpPr>
          <p:cNvPr id="42" name="直接连接符 3">
            <a:extLst>
              <a:ext uri="{FF2B5EF4-FFF2-40B4-BE49-F238E27FC236}">
                <a16:creationId xmlns:a16="http://schemas.microsoft.com/office/drawing/2014/main" id="{2304FF51-0218-9E44-A442-2D07B2894498}"/>
              </a:ext>
            </a:extLst>
          </p:cNvPr>
          <p:cNvCxnSpPr>
            <a:cxnSpLocks/>
          </p:cNvCxnSpPr>
          <p:nvPr/>
        </p:nvCxnSpPr>
        <p:spPr>
          <a:xfrm>
            <a:off x="0" y="1525830"/>
            <a:ext cx="168691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6DF1CDF0-8D91-4B40-AE6B-76D2C9407327}"/>
              </a:ext>
            </a:extLst>
          </p:cNvPr>
          <p:cNvGrpSpPr/>
          <p:nvPr/>
        </p:nvGrpSpPr>
        <p:grpSpPr>
          <a:xfrm>
            <a:off x="696888" y="3977428"/>
            <a:ext cx="2844345" cy="1694991"/>
            <a:chOff x="8418136" y="4301685"/>
            <a:chExt cx="2844345" cy="1694991"/>
          </a:xfrm>
        </p:grpSpPr>
        <p:grpSp>
          <p:nvGrpSpPr>
            <p:cNvPr id="47" name="Shape 1416">
              <a:extLst>
                <a:ext uri="{FF2B5EF4-FFF2-40B4-BE49-F238E27FC236}">
                  <a16:creationId xmlns:a16="http://schemas.microsoft.com/office/drawing/2014/main" id="{052C0A64-19C2-4D4D-B44F-D05AD3BF501E}"/>
                </a:ext>
              </a:extLst>
            </p:cNvPr>
            <p:cNvGrpSpPr/>
            <p:nvPr/>
          </p:nvGrpSpPr>
          <p:grpSpPr>
            <a:xfrm>
              <a:off x="9538946" y="4301685"/>
              <a:ext cx="521288" cy="488710"/>
              <a:chOff x="8168414" y="12118985"/>
              <a:chExt cx="609403" cy="571317"/>
            </a:xfrm>
          </p:grpSpPr>
          <p:cxnSp>
            <p:nvCxnSpPr>
              <p:cNvPr id="50" name="Shape 1417">
                <a:extLst>
                  <a:ext uri="{FF2B5EF4-FFF2-40B4-BE49-F238E27FC236}">
                    <a16:creationId xmlns:a16="http://schemas.microsoft.com/office/drawing/2014/main" id="{CC7FEBFD-39B0-BA4A-BE4C-BE3996A05833}"/>
                  </a:ext>
                </a:extLst>
              </p:cNvPr>
              <p:cNvCxnSpPr/>
              <p:nvPr/>
            </p:nvCxnSpPr>
            <p:spPr>
              <a:xfrm>
                <a:off x="8511204" y="12414900"/>
                <a:ext cx="49806" cy="49806"/>
              </a:xfrm>
              <a:prstGeom prst="straightConnector1">
                <a:avLst/>
              </a:prstGeom>
              <a:noFill/>
              <a:ln w="34275" cap="flat" cmpd="sng">
                <a:solidFill>
                  <a:srgbClr val="609E78"/>
                </a:solidFill>
                <a:prstDash val="solid"/>
                <a:round/>
                <a:headEnd type="none" w="med" len="med"/>
                <a:tailEnd type="none" w="med" len="med"/>
              </a:ln>
            </p:spPr>
          </p:cxnSp>
          <p:sp>
            <p:nvSpPr>
              <p:cNvPr id="51" name="Shape 1418">
                <a:extLst>
                  <a:ext uri="{FF2B5EF4-FFF2-40B4-BE49-F238E27FC236}">
                    <a16:creationId xmlns:a16="http://schemas.microsoft.com/office/drawing/2014/main" id="{6DDB2242-FCF3-C041-B903-CF3394E5546A}"/>
                  </a:ext>
                </a:extLst>
              </p:cNvPr>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52" name="Shape 1419">
                <a:extLst>
                  <a:ext uri="{FF2B5EF4-FFF2-40B4-BE49-F238E27FC236}">
                    <a16:creationId xmlns:a16="http://schemas.microsoft.com/office/drawing/2014/main" id="{9891498E-538B-D14C-A586-3857A291CC8B}"/>
                  </a:ext>
                </a:extLst>
              </p:cNvPr>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cxnSp>
            <p:nvCxnSpPr>
              <p:cNvPr id="53" name="Shape 1420">
                <a:extLst>
                  <a:ext uri="{FF2B5EF4-FFF2-40B4-BE49-F238E27FC236}">
                    <a16:creationId xmlns:a16="http://schemas.microsoft.com/office/drawing/2014/main" id="{2D698C60-BED9-3D42-B695-8C56DCD41B39}"/>
                  </a:ext>
                </a:extLst>
              </p:cNvPr>
              <p:cNvCxnSpPr/>
              <p:nvPr/>
            </p:nvCxnSpPr>
            <p:spPr>
              <a:xfrm rot="10800000">
                <a:off x="8300258" y="12203951"/>
                <a:ext cx="134771" cy="134771"/>
              </a:xfrm>
              <a:prstGeom prst="straightConnector1">
                <a:avLst/>
              </a:prstGeom>
              <a:noFill/>
              <a:ln w="34275" cap="flat" cmpd="sng">
                <a:solidFill>
                  <a:srgbClr val="3D3743"/>
                </a:solidFill>
                <a:prstDash val="solid"/>
                <a:round/>
                <a:headEnd type="none" w="med" len="med"/>
                <a:tailEnd type="none" w="med" len="med"/>
              </a:ln>
            </p:spPr>
          </p:cxnSp>
          <p:sp>
            <p:nvSpPr>
              <p:cNvPr id="54" name="Shape 1421">
                <a:extLst>
                  <a:ext uri="{FF2B5EF4-FFF2-40B4-BE49-F238E27FC236}">
                    <a16:creationId xmlns:a16="http://schemas.microsoft.com/office/drawing/2014/main" id="{C138C8C0-3BC3-2148-BF5B-D2C721E18CA1}"/>
                  </a:ext>
                </a:extLst>
              </p:cNvPr>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3D374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grpSp>
        <p:sp>
          <p:nvSpPr>
            <p:cNvPr id="48" name="Shape 1422">
              <a:extLst>
                <a:ext uri="{FF2B5EF4-FFF2-40B4-BE49-F238E27FC236}">
                  <a16:creationId xmlns:a16="http://schemas.microsoft.com/office/drawing/2014/main" id="{A9250A9A-4BFD-0345-AFD3-9B7CF1A93AD0}"/>
                </a:ext>
              </a:extLst>
            </p:cNvPr>
            <p:cNvSpPr txBox="1"/>
            <p:nvPr/>
          </p:nvSpPr>
          <p:spPr>
            <a:xfrm>
              <a:off x="8418136" y="5131695"/>
              <a:ext cx="2844345" cy="864981"/>
            </a:xfrm>
            <a:prstGeom prst="rect">
              <a:avLst/>
            </a:prstGeom>
            <a:noFill/>
            <a:ln>
              <a:noFill/>
            </a:ln>
          </p:spPr>
          <p:txBody>
            <a:bodyPr lIns="91425" tIns="45700" rIns="91425" bIns="45700" anchor="t" anchorCtr="0">
              <a:noAutofit/>
            </a:bodyPr>
            <a:lstStyle/>
            <a:p>
              <a:pPr lvl="0" algn="ctr">
                <a:lnSpc>
                  <a:spcPct val="150000"/>
                </a:lnSpc>
                <a:buSzPct val="25000"/>
              </a:pPr>
              <a:r>
                <a:rPr lang="en-US" sz="12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For each Network area, there exist three enterprises list, which is enterpriseList, deliveryServiceList, restaurantList.</a:t>
              </a:r>
            </a:p>
          </p:txBody>
        </p:sp>
        <p:sp>
          <p:nvSpPr>
            <p:cNvPr id="49" name="Shape 1423">
              <a:extLst>
                <a:ext uri="{FF2B5EF4-FFF2-40B4-BE49-F238E27FC236}">
                  <a16:creationId xmlns:a16="http://schemas.microsoft.com/office/drawing/2014/main" id="{A69E2471-D622-7746-A6D7-2B38DCFA62C5}"/>
                </a:ext>
              </a:extLst>
            </p:cNvPr>
            <p:cNvSpPr txBox="1"/>
            <p:nvPr/>
          </p:nvSpPr>
          <p:spPr>
            <a:xfrm>
              <a:off x="8836696" y="4921510"/>
              <a:ext cx="1938117" cy="2590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Enterprise Directory</a:t>
              </a:r>
            </a:p>
          </p:txBody>
        </p:sp>
      </p:grpSp>
      <p:grpSp>
        <p:nvGrpSpPr>
          <p:cNvPr id="55" name="组合 54">
            <a:extLst>
              <a:ext uri="{FF2B5EF4-FFF2-40B4-BE49-F238E27FC236}">
                <a16:creationId xmlns:a16="http://schemas.microsoft.com/office/drawing/2014/main" id="{816BB1AA-734B-034A-9162-49E9A4198D5D}"/>
              </a:ext>
            </a:extLst>
          </p:cNvPr>
          <p:cNvGrpSpPr/>
          <p:nvPr/>
        </p:nvGrpSpPr>
        <p:grpSpPr>
          <a:xfrm>
            <a:off x="8376752" y="1734009"/>
            <a:ext cx="2844345" cy="1694991"/>
            <a:chOff x="8418136" y="4301685"/>
            <a:chExt cx="2844345" cy="1694991"/>
          </a:xfrm>
        </p:grpSpPr>
        <p:grpSp>
          <p:nvGrpSpPr>
            <p:cNvPr id="56" name="Shape 1416">
              <a:extLst>
                <a:ext uri="{FF2B5EF4-FFF2-40B4-BE49-F238E27FC236}">
                  <a16:creationId xmlns:a16="http://schemas.microsoft.com/office/drawing/2014/main" id="{D0E15964-F68F-CD4B-8486-2AD75FD83AC4}"/>
                </a:ext>
              </a:extLst>
            </p:cNvPr>
            <p:cNvGrpSpPr/>
            <p:nvPr/>
          </p:nvGrpSpPr>
          <p:grpSpPr>
            <a:xfrm>
              <a:off x="9538946" y="4301685"/>
              <a:ext cx="521288" cy="488710"/>
              <a:chOff x="8168414" y="12118985"/>
              <a:chExt cx="609403" cy="571317"/>
            </a:xfrm>
          </p:grpSpPr>
          <p:cxnSp>
            <p:nvCxnSpPr>
              <p:cNvPr id="59" name="Shape 1417">
                <a:extLst>
                  <a:ext uri="{FF2B5EF4-FFF2-40B4-BE49-F238E27FC236}">
                    <a16:creationId xmlns:a16="http://schemas.microsoft.com/office/drawing/2014/main" id="{FFC11C53-5713-A84D-A30A-EBEDB0212CFB}"/>
                  </a:ext>
                </a:extLst>
              </p:cNvPr>
              <p:cNvCxnSpPr/>
              <p:nvPr/>
            </p:nvCxnSpPr>
            <p:spPr>
              <a:xfrm>
                <a:off x="8511204" y="12414900"/>
                <a:ext cx="49806" cy="49806"/>
              </a:xfrm>
              <a:prstGeom prst="straightConnector1">
                <a:avLst/>
              </a:prstGeom>
              <a:noFill/>
              <a:ln w="34275" cap="flat" cmpd="sng">
                <a:solidFill>
                  <a:srgbClr val="609E78"/>
                </a:solidFill>
                <a:prstDash val="solid"/>
                <a:round/>
                <a:headEnd type="none" w="med" len="med"/>
                <a:tailEnd type="none" w="med" len="med"/>
              </a:ln>
            </p:spPr>
          </p:cxnSp>
          <p:sp>
            <p:nvSpPr>
              <p:cNvPr id="60" name="Shape 1418">
                <a:extLst>
                  <a:ext uri="{FF2B5EF4-FFF2-40B4-BE49-F238E27FC236}">
                    <a16:creationId xmlns:a16="http://schemas.microsoft.com/office/drawing/2014/main" id="{97BBE2A9-6F91-B343-B4CD-500F66F3A6F0}"/>
                  </a:ext>
                </a:extLst>
              </p:cNvPr>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61" name="Shape 1419">
                <a:extLst>
                  <a:ext uri="{FF2B5EF4-FFF2-40B4-BE49-F238E27FC236}">
                    <a16:creationId xmlns:a16="http://schemas.microsoft.com/office/drawing/2014/main" id="{2E6DE80B-39A9-9846-8959-0B393800AB01}"/>
                  </a:ext>
                </a:extLst>
              </p:cNvPr>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cxnSp>
            <p:nvCxnSpPr>
              <p:cNvPr id="62" name="Shape 1420">
                <a:extLst>
                  <a:ext uri="{FF2B5EF4-FFF2-40B4-BE49-F238E27FC236}">
                    <a16:creationId xmlns:a16="http://schemas.microsoft.com/office/drawing/2014/main" id="{943A9A5D-0666-3E40-84CF-9F33E99D93F7}"/>
                  </a:ext>
                </a:extLst>
              </p:cNvPr>
              <p:cNvCxnSpPr/>
              <p:nvPr/>
            </p:nvCxnSpPr>
            <p:spPr>
              <a:xfrm rot="10800000">
                <a:off x="8300258" y="12203951"/>
                <a:ext cx="134771" cy="134771"/>
              </a:xfrm>
              <a:prstGeom prst="straightConnector1">
                <a:avLst/>
              </a:prstGeom>
              <a:noFill/>
              <a:ln w="34275" cap="flat" cmpd="sng">
                <a:solidFill>
                  <a:srgbClr val="3D3743"/>
                </a:solidFill>
                <a:prstDash val="solid"/>
                <a:round/>
                <a:headEnd type="none" w="med" len="med"/>
                <a:tailEnd type="none" w="med" len="med"/>
              </a:ln>
            </p:spPr>
          </p:cxnSp>
          <p:sp>
            <p:nvSpPr>
              <p:cNvPr id="63" name="Shape 1421">
                <a:extLst>
                  <a:ext uri="{FF2B5EF4-FFF2-40B4-BE49-F238E27FC236}">
                    <a16:creationId xmlns:a16="http://schemas.microsoft.com/office/drawing/2014/main" id="{51F9126D-4B4B-814E-B1B4-355D9A599186}"/>
                  </a:ext>
                </a:extLst>
              </p:cNvPr>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3D374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grpSp>
        <p:sp>
          <p:nvSpPr>
            <p:cNvPr id="57" name="Shape 1422">
              <a:extLst>
                <a:ext uri="{FF2B5EF4-FFF2-40B4-BE49-F238E27FC236}">
                  <a16:creationId xmlns:a16="http://schemas.microsoft.com/office/drawing/2014/main" id="{58F309DB-4F16-4C45-83EB-24D2CCE70B83}"/>
                </a:ext>
              </a:extLst>
            </p:cNvPr>
            <p:cNvSpPr txBox="1"/>
            <p:nvPr/>
          </p:nvSpPr>
          <p:spPr>
            <a:xfrm>
              <a:off x="8418136" y="5131695"/>
              <a:ext cx="2844345" cy="864981"/>
            </a:xfrm>
            <a:prstGeom prst="rect">
              <a:avLst/>
            </a:prstGeom>
            <a:noFill/>
            <a:ln>
              <a:noFill/>
            </a:ln>
          </p:spPr>
          <p:txBody>
            <a:bodyPr lIns="91425" tIns="45700" rIns="91425" bIns="45700" anchor="t" anchorCtr="0">
              <a:noAutofit/>
            </a:bodyPr>
            <a:lstStyle/>
            <a:p>
              <a:pPr lvl="0" algn="ctr">
                <a:lnSpc>
                  <a:spcPct val="150000"/>
                </a:lnSpc>
                <a:buSzPct val="25000"/>
              </a:pPr>
              <a:r>
                <a:rPr lang="en-US" sz="12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Under each Enterprise Directory, we can create multiple enterprises in each particular type.</a:t>
              </a:r>
            </a:p>
          </p:txBody>
        </p:sp>
        <p:sp>
          <p:nvSpPr>
            <p:cNvPr id="58" name="Shape 1423">
              <a:extLst>
                <a:ext uri="{FF2B5EF4-FFF2-40B4-BE49-F238E27FC236}">
                  <a16:creationId xmlns:a16="http://schemas.microsoft.com/office/drawing/2014/main" id="{8C317EC5-7C5D-8341-A60B-737877D3AB47}"/>
                </a:ext>
              </a:extLst>
            </p:cNvPr>
            <p:cNvSpPr txBox="1"/>
            <p:nvPr/>
          </p:nvSpPr>
          <p:spPr>
            <a:xfrm>
              <a:off x="8836696" y="4921510"/>
              <a:ext cx="1938117" cy="2590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Enterprise</a:t>
              </a:r>
            </a:p>
          </p:txBody>
        </p:sp>
      </p:grpSp>
      <p:grpSp>
        <p:nvGrpSpPr>
          <p:cNvPr id="64" name="组合 63">
            <a:extLst>
              <a:ext uri="{FF2B5EF4-FFF2-40B4-BE49-F238E27FC236}">
                <a16:creationId xmlns:a16="http://schemas.microsoft.com/office/drawing/2014/main" id="{FAD3AC32-FD1F-4C4A-8384-1B837F3565BE}"/>
              </a:ext>
            </a:extLst>
          </p:cNvPr>
          <p:cNvGrpSpPr/>
          <p:nvPr/>
        </p:nvGrpSpPr>
        <p:grpSpPr>
          <a:xfrm>
            <a:off x="8402969" y="4008814"/>
            <a:ext cx="2844345" cy="1694991"/>
            <a:chOff x="8418136" y="4301685"/>
            <a:chExt cx="2844345" cy="1694991"/>
          </a:xfrm>
        </p:grpSpPr>
        <p:grpSp>
          <p:nvGrpSpPr>
            <p:cNvPr id="65" name="Shape 1416">
              <a:extLst>
                <a:ext uri="{FF2B5EF4-FFF2-40B4-BE49-F238E27FC236}">
                  <a16:creationId xmlns:a16="http://schemas.microsoft.com/office/drawing/2014/main" id="{B240E94C-AAC5-A14A-AA59-73F08E7BA442}"/>
                </a:ext>
              </a:extLst>
            </p:cNvPr>
            <p:cNvGrpSpPr/>
            <p:nvPr/>
          </p:nvGrpSpPr>
          <p:grpSpPr>
            <a:xfrm>
              <a:off x="9538946" y="4301685"/>
              <a:ext cx="521288" cy="488710"/>
              <a:chOff x="8168414" y="12118985"/>
              <a:chExt cx="609403" cy="571317"/>
            </a:xfrm>
          </p:grpSpPr>
          <p:cxnSp>
            <p:nvCxnSpPr>
              <p:cNvPr id="68" name="Shape 1417">
                <a:extLst>
                  <a:ext uri="{FF2B5EF4-FFF2-40B4-BE49-F238E27FC236}">
                    <a16:creationId xmlns:a16="http://schemas.microsoft.com/office/drawing/2014/main" id="{DBD98067-5600-704E-82D6-EE4A3C187819}"/>
                  </a:ext>
                </a:extLst>
              </p:cNvPr>
              <p:cNvCxnSpPr/>
              <p:nvPr/>
            </p:nvCxnSpPr>
            <p:spPr>
              <a:xfrm>
                <a:off x="8511204" y="12414900"/>
                <a:ext cx="49806" cy="49806"/>
              </a:xfrm>
              <a:prstGeom prst="straightConnector1">
                <a:avLst/>
              </a:prstGeom>
              <a:noFill/>
              <a:ln w="34275" cap="flat" cmpd="sng">
                <a:solidFill>
                  <a:srgbClr val="609E78"/>
                </a:solidFill>
                <a:prstDash val="solid"/>
                <a:round/>
                <a:headEnd type="none" w="med" len="med"/>
                <a:tailEnd type="none" w="med" len="med"/>
              </a:ln>
            </p:spPr>
          </p:cxnSp>
          <p:sp>
            <p:nvSpPr>
              <p:cNvPr id="69" name="Shape 1418">
                <a:extLst>
                  <a:ext uri="{FF2B5EF4-FFF2-40B4-BE49-F238E27FC236}">
                    <a16:creationId xmlns:a16="http://schemas.microsoft.com/office/drawing/2014/main" id="{D407BCEB-3F72-E84B-ABF6-F74F08FA5126}"/>
                  </a:ext>
                </a:extLst>
              </p:cNvPr>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70" name="Shape 1419">
                <a:extLst>
                  <a:ext uri="{FF2B5EF4-FFF2-40B4-BE49-F238E27FC236}">
                    <a16:creationId xmlns:a16="http://schemas.microsoft.com/office/drawing/2014/main" id="{3B38A3CB-2787-E147-A5E0-3E19C5B1F263}"/>
                  </a:ext>
                </a:extLst>
              </p:cNvPr>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cxnSp>
            <p:nvCxnSpPr>
              <p:cNvPr id="71" name="Shape 1420">
                <a:extLst>
                  <a:ext uri="{FF2B5EF4-FFF2-40B4-BE49-F238E27FC236}">
                    <a16:creationId xmlns:a16="http://schemas.microsoft.com/office/drawing/2014/main" id="{F1A13172-C12A-D041-9524-44605EEAAD71}"/>
                  </a:ext>
                </a:extLst>
              </p:cNvPr>
              <p:cNvCxnSpPr/>
              <p:nvPr/>
            </p:nvCxnSpPr>
            <p:spPr>
              <a:xfrm rot="10800000">
                <a:off x="8300258" y="12203951"/>
                <a:ext cx="134771" cy="134771"/>
              </a:xfrm>
              <a:prstGeom prst="straightConnector1">
                <a:avLst/>
              </a:prstGeom>
              <a:noFill/>
              <a:ln w="34275" cap="flat" cmpd="sng">
                <a:solidFill>
                  <a:srgbClr val="3D3743"/>
                </a:solidFill>
                <a:prstDash val="solid"/>
                <a:round/>
                <a:headEnd type="none" w="med" len="med"/>
                <a:tailEnd type="none" w="med" len="med"/>
              </a:ln>
            </p:spPr>
          </p:cxnSp>
          <p:sp>
            <p:nvSpPr>
              <p:cNvPr id="72" name="Shape 1421">
                <a:extLst>
                  <a:ext uri="{FF2B5EF4-FFF2-40B4-BE49-F238E27FC236}">
                    <a16:creationId xmlns:a16="http://schemas.microsoft.com/office/drawing/2014/main" id="{F5686E27-D4EA-FD49-9F7E-DAF365720A9F}"/>
                  </a:ext>
                </a:extLst>
              </p:cNvPr>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3D374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grpSp>
        <p:sp>
          <p:nvSpPr>
            <p:cNvPr id="66" name="Shape 1422">
              <a:extLst>
                <a:ext uri="{FF2B5EF4-FFF2-40B4-BE49-F238E27FC236}">
                  <a16:creationId xmlns:a16="http://schemas.microsoft.com/office/drawing/2014/main" id="{CBA3E86F-3900-1344-8DF7-4BD68DC52ED6}"/>
                </a:ext>
              </a:extLst>
            </p:cNvPr>
            <p:cNvSpPr txBox="1"/>
            <p:nvPr/>
          </p:nvSpPr>
          <p:spPr>
            <a:xfrm>
              <a:off x="8418136" y="5131695"/>
              <a:ext cx="2844345" cy="864981"/>
            </a:xfrm>
            <a:prstGeom prst="rect">
              <a:avLst/>
            </a:prstGeom>
            <a:noFill/>
            <a:ln>
              <a:noFill/>
            </a:ln>
          </p:spPr>
          <p:txBody>
            <a:bodyPr lIns="91425" tIns="45700" rIns="91425" bIns="45700" anchor="t" anchorCtr="0">
              <a:noAutofit/>
            </a:bodyPr>
            <a:lstStyle/>
            <a:p>
              <a:pPr lvl="0" algn="ctr">
                <a:lnSpc>
                  <a:spcPct val="150000"/>
                </a:lnSpc>
                <a:buSzPct val="25000"/>
              </a:pPr>
              <a:r>
                <a:rPr lang="en-US" sz="12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In each enterprise, there exist two roles, the manager role and the employee role, for each role, they will have their own responsibility range.</a:t>
              </a:r>
            </a:p>
          </p:txBody>
        </p:sp>
        <p:sp>
          <p:nvSpPr>
            <p:cNvPr id="67" name="Shape 1423">
              <a:extLst>
                <a:ext uri="{FF2B5EF4-FFF2-40B4-BE49-F238E27FC236}">
                  <a16:creationId xmlns:a16="http://schemas.microsoft.com/office/drawing/2014/main" id="{A25F1A11-6E79-5047-99FB-35D99DFBE0F8}"/>
                </a:ext>
              </a:extLst>
            </p:cNvPr>
            <p:cNvSpPr txBox="1"/>
            <p:nvPr/>
          </p:nvSpPr>
          <p:spPr>
            <a:xfrm>
              <a:off x="8836696" y="4921510"/>
              <a:ext cx="1938117" cy="25905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Organization</a:t>
              </a:r>
            </a:p>
          </p:txBody>
        </p:sp>
      </p:grpSp>
      <p:grpSp>
        <p:nvGrpSpPr>
          <p:cNvPr id="74" name="组合 73">
            <a:extLst>
              <a:ext uri="{FF2B5EF4-FFF2-40B4-BE49-F238E27FC236}">
                <a16:creationId xmlns:a16="http://schemas.microsoft.com/office/drawing/2014/main" id="{1C0E57E9-DDC2-4A4E-AB52-D1CC8971C54B}"/>
              </a:ext>
            </a:extLst>
          </p:cNvPr>
          <p:cNvGrpSpPr/>
          <p:nvPr/>
        </p:nvGrpSpPr>
        <p:grpSpPr>
          <a:xfrm>
            <a:off x="4753925" y="998918"/>
            <a:ext cx="2582706" cy="1343280"/>
            <a:chOff x="8418136" y="4301685"/>
            <a:chExt cx="2844345" cy="1694991"/>
          </a:xfrm>
        </p:grpSpPr>
        <p:grpSp>
          <p:nvGrpSpPr>
            <p:cNvPr id="75" name="Shape 1416">
              <a:extLst>
                <a:ext uri="{FF2B5EF4-FFF2-40B4-BE49-F238E27FC236}">
                  <a16:creationId xmlns:a16="http://schemas.microsoft.com/office/drawing/2014/main" id="{E97D3B3F-DBF8-1A4D-A352-928AA8C96A98}"/>
                </a:ext>
              </a:extLst>
            </p:cNvPr>
            <p:cNvGrpSpPr/>
            <p:nvPr/>
          </p:nvGrpSpPr>
          <p:grpSpPr>
            <a:xfrm>
              <a:off x="9538946" y="4301685"/>
              <a:ext cx="521288" cy="488710"/>
              <a:chOff x="8168414" y="12118985"/>
              <a:chExt cx="609403" cy="571317"/>
            </a:xfrm>
          </p:grpSpPr>
          <p:cxnSp>
            <p:nvCxnSpPr>
              <p:cNvPr id="78" name="Shape 1417">
                <a:extLst>
                  <a:ext uri="{FF2B5EF4-FFF2-40B4-BE49-F238E27FC236}">
                    <a16:creationId xmlns:a16="http://schemas.microsoft.com/office/drawing/2014/main" id="{9EC8F580-C2ED-F44B-A08F-C0C9194436ED}"/>
                  </a:ext>
                </a:extLst>
              </p:cNvPr>
              <p:cNvCxnSpPr/>
              <p:nvPr/>
            </p:nvCxnSpPr>
            <p:spPr>
              <a:xfrm>
                <a:off x="8511204" y="12414900"/>
                <a:ext cx="49806" cy="49806"/>
              </a:xfrm>
              <a:prstGeom prst="straightConnector1">
                <a:avLst/>
              </a:prstGeom>
              <a:noFill/>
              <a:ln w="34275" cap="flat" cmpd="sng">
                <a:solidFill>
                  <a:srgbClr val="609E78"/>
                </a:solidFill>
                <a:prstDash val="solid"/>
                <a:round/>
                <a:headEnd type="none" w="med" len="med"/>
                <a:tailEnd type="none" w="med" len="med"/>
              </a:ln>
            </p:spPr>
          </p:cxnSp>
          <p:sp>
            <p:nvSpPr>
              <p:cNvPr id="79" name="Shape 1418">
                <a:extLst>
                  <a:ext uri="{FF2B5EF4-FFF2-40B4-BE49-F238E27FC236}">
                    <a16:creationId xmlns:a16="http://schemas.microsoft.com/office/drawing/2014/main" id="{1980CDC9-08C8-794C-A230-ADB76964F559}"/>
                  </a:ext>
                </a:extLst>
              </p:cNvPr>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80" name="Shape 1419">
                <a:extLst>
                  <a:ext uri="{FF2B5EF4-FFF2-40B4-BE49-F238E27FC236}">
                    <a16:creationId xmlns:a16="http://schemas.microsoft.com/office/drawing/2014/main" id="{266DF085-1C82-BF4A-8446-E1D9F5770EAB}"/>
                  </a:ext>
                </a:extLst>
              </p:cNvPr>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3D3743"/>
                </a:solidFill>
                <a:prstDash val="solid"/>
                <a:bevel/>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cxnSp>
            <p:nvCxnSpPr>
              <p:cNvPr id="81" name="Shape 1420">
                <a:extLst>
                  <a:ext uri="{FF2B5EF4-FFF2-40B4-BE49-F238E27FC236}">
                    <a16:creationId xmlns:a16="http://schemas.microsoft.com/office/drawing/2014/main" id="{53097F0E-01C2-CE48-BF35-F8313501E42D}"/>
                  </a:ext>
                </a:extLst>
              </p:cNvPr>
              <p:cNvCxnSpPr/>
              <p:nvPr/>
            </p:nvCxnSpPr>
            <p:spPr>
              <a:xfrm rot="10800000">
                <a:off x="8300258" y="12203951"/>
                <a:ext cx="134771" cy="134771"/>
              </a:xfrm>
              <a:prstGeom prst="straightConnector1">
                <a:avLst/>
              </a:prstGeom>
              <a:noFill/>
              <a:ln w="34275" cap="flat" cmpd="sng">
                <a:solidFill>
                  <a:srgbClr val="3D3743"/>
                </a:solidFill>
                <a:prstDash val="solid"/>
                <a:round/>
                <a:headEnd type="none" w="med" len="med"/>
                <a:tailEnd type="none" w="med" len="med"/>
              </a:ln>
            </p:spPr>
          </p:cxnSp>
          <p:sp>
            <p:nvSpPr>
              <p:cNvPr id="82" name="Shape 1421">
                <a:extLst>
                  <a:ext uri="{FF2B5EF4-FFF2-40B4-BE49-F238E27FC236}">
                    <a16:creationId xmlns:a16="http://schemas.microsoft.com/office/drawing/2014/main" id="{2C0C917E-DB6F-9B41-A1C7-F4F5DE9BBCFB}"/>
                  </a:ext>
                </a:extLst>
              </p:cNvPr>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3D3743"/>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60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grpSp>
        <p:sp>
          <p:nvSpPr>
            <p:cNvPr id="76" name="Shape 1422">
              <a:extLst>
                <a:ext uri="{FF2B5EF4-FFF2-40B4-BE49-F238E27FC236}">
                  <a16:creationId xmlns:a16="http://schemas.microsoft.com/office/drawing/2014/main" id="{C9E0B218-D4EF-4B46-A4FE-D3B83B26F4A6}"/>
                </a:ext>
              </a:extLst>
            </p:cNvPr>
            <p:cNvSpPr txBox="1"/>
            <p:nvPr/>
          </p:nvSpPr>
          <p:spPr>
            <a:xfrm>
              <a:off x="8418136" y="5131695"/>
              <a:ext cx="2844345" cy="864981"/>
            </a:xfrm>
            <a:prstGeom prst="rect">
              <a:avLst/>
            </a:prstGeom>
            <a:noFill/>
            <a:ln>
              <a:noFill/>
            </a:ln>
          </p:spPr>
          <p:txBody>
            <a:bodyPr lIns="91425" tIns="45700" rIns="91425" bIns="45700" anchor="t" anchorCtr="0">
              <a:noAutofit/>
            </a:bodyPr>
            <a:lstStyle/>
            <a:p>
              <a:pPr lvl="0" algn="ctr">
                <a:lnSpc>
                  <a:spcPct val="150000"/>
                </a:lnSpc>
                <a:buSzPct val="25000"/>
              </a:pPr>
              <a:endParaRPr lang="en-US" sz="12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endParaRPr>
            </a:p>
          </p:txBody>
        </p:sp>
        <p:sp>
          <p:nvSpPr>
            <p:cNvPr id="77" name="Shape 1423">
              <a:extLst>
                <a:ext uri="{FF2B5EF4-FFF2-40B4-BE49-F238E27FC236}">
                  <a16:creationId xmlns:a16="http://schemas.microsoft.com/office/drawing/2014/main" id="{304235E4-F21A-7143-BC88-0E29F4C46040}"/>
                </a:ext>
              </a:extLst>
            </p:cNvPr>
            <p:cNvSpPr txBox="1"/>
            <p:nvPr/>
          </p:nvSpPr>
          <p:spPr>
            <a:xfrm>
              <a:off x="9015580" y="4791982"/>
              <a:ext cx="1597027" cy="25867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a:solidFill>
                    <a:schemeClr val="bg1"/>
                  </a:solidFill>
                  <a:latin typeface="华文新魏" panose="02010800040101010101" pitchFamily="2" charset="-122"/>
                  <a:ea typeface="华文新魏" panose="02010800040101010101" pitchFamily="2" charset="-122"/>
                  <a:cs typeface="Montserrat" panose="02000505000000020004"/>
                  <a:sym typeface="Montserrat" panose="02000505000000020004"/>
                </a:rPr>
                <a:t>System</a:t>
              </a:r>
            </a:p>
          </p:txBody>
        </p:sp>
      </p:grpSp>
    </p:spTree>
    <p:extLst>
      <p:ext uri="{BB962C8B-B14F-4D97-AF65-F5344CB8AC3E}">
        <p14:creationId xmlns:p14="http://schemas.microsoft.com/office/powerpoint/2010/main" val="245753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childTnLst>
                          </p:cTn>
                        </p:par>
                        <p:par>
                          <p:cTn id="8" fill="hold">
                            <p:stCondLst>
                              <p:cond delay="1000"/>
                            </p:stCondLst>
                            <p:childTnLst>
                              <p:par>
                                <p:cTn id="9" presetID="16" presetClass="entr" presetSubtype="2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6" presetClass="entr" presetSubtype="21"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arn(inVertical)">
                                      <p:cBhvr>
                                        <p:cTn id="20" dur="500"/>
                                        <p:tgtEl>
                                          <p:spTgt spid="42"/>
                                        </p:tgtEl>
                                      </p:cBhvr>
                                    </p:animEffect>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barn(inVertical)">
                                      <p:cBhvr>
                                        <p:cTn id="24" dur="500"/>
                                        <p:tgtEl>
                                          <p:spTgt spid="46"/>
                                        </p:tgtEl>
                                      </p:cBhvr>
                                    </p:animEffect>
                                  </p:childTnLst>
                                </p:cTn>
                              </p:par>
                            </p:childTnLst>
                          </p:cTn>
                        </p:par>
                        <p:par>
                          <p:cTn id="25" fill="hold">
                            <p:stCondLst>
                              <p:cond delay="3000"/>
                            </p:stCondLst>
                            <p:childTnLst>
                              <p:par>
                                <p:cTn id="26" presetID="16" presetClass="entr" presetSubtype="21"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barn(inVertical)">
                                      <p:cBhvr>
                                        <p:cTn id="28" dur="500"/>
                                        <p:tgtEl>
                                          <p:spTgt spid="55"/>
                                        </p:tgtEl>
                                      </p:cBhvr>
                                    </p:animEffect>
                                  </p:childTnLst>
                                </p:cTn>
                              </p:par>
                            </p:childTnLst>
                          </p:cTn>
                        </p:par>
                        <p:par>
                          <p:cTn id="29" fill="hold">
                            <p:stCondLst>
                              <p:cond delay="3500"/>
                            </p:stCondLst>
                            <p:childTnLst>
                              <p:par>
                                <p:cTn id="30" presetID="16" presetClass="entr" presetSubtype="21"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barn(inVertical)">
                                      <p:cBhvr>
                                        <p:cTn id="32" dur="500"/>
                                        <p:tgtEl>
                                          <p:spTgt spid="64"/>
                                        </p:tgtEl>
                                      </p:cBhvr>
                                    </p:animEffect>
                                  </p:childTnLst>
                                </p:cTn>
                              </p:par>
                            </p:childTnLst>
                          </p:cTn>
                        </p:par>
                        <p:par>
                          <p:cTn id="33" fill="hold">
                            <p:stCondLst>
                              <p:cond delay="4000"/>
                            </p:stCondLst>
                            <p:childTnLst>
                              <p:par>
                                <p:cTn id="34" presetID="16" presetClass="entr" presetSubtype="21" fill="hold" nodeType="after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inVertical)">
                                      <p:cBhvr>
                                        <p:cTn id="3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FE8F3C6-42CC-FE49-A94F-4BAD26CC8567}"/>
              </a:ext>
            </a:extLst>
          </p:cNvPr>
          <p:cNvSpPr txBox="1"/>
          <p:nvPr/>
        </p:nvSpPr>
        <p:spPr>
          <a:xfrm>
            <a:off x="0" y="260342"/>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Object Model</a:t>
            </a:r>
            <a:endParaRPr lang="zh-CN" altLang="en-US" sz="3200" b="1" dirty="0">
              <a:latin typeface="华文新魏" panose="02010800040101010101" pitchFamily="2" charset="-122"/>
              <a:ea typeface="华文新魏" panose="02010800040101010101" pitchFamily="2" charset="-122"/>
            </a:endParaRPr>
          </a:p>
        </p:txBody>
      </p:sp>
      <p:cxnSp>
        <p:nvCxnSpPr>
          <p:cNvPr id="10" name="直接连接符 3">
            <a:extLst>
              <a:ext uri="{FF2B5EF4-FFF2-40B4-BE49-F238E27FC236}">
                <a16:creationId xmlns:a16="http://schemas.microsoft.com/office/drawing/2014/main" id="{1A7966AD-C228-5A46-87D3-DF24D43655F7}"/>
              </a:ext>
            </a:extLst>
          </p:cNvPr>
          <p:cNvCxnSpPr>
            <a:cxnSpLocks/>
          </p:cNvCxnSpPr>
          <p:nvPr/>
        </p:nvCxnSpPr>
        <p:spPr>
          <a:xfrm>
            <a:off x="0" y="845117"/>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map&#10;&#10;Description automatically generated">
            <a:extLst>
              <a:ext uri="{FF2B5EF4-FFF2-40B4-BE49-F238E27FC236}">
                <a16:creationId xmlns:a16="http://schemas.microsoft.com/office/drawing/2014/main" id="{B1A5F714-2B7E-4840-89C9-F69724D06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0340"/>
            <a:ext cx="12192000" cy="4827660"/>
          </a:xfrm>
          <a:prstGeom prst="rect">
            <a:avLst/>
          </a:prstGeom>
        </p:spPr>
      </p:pic>
    </p:spTree>
    <p:extLst>
      <p:ext uri="{BB962C8B-B14F-4D97-AF65-F5344CB8AC3E}">
        <p14:creationId xmlns:p14="http://schemas.microsoft.com/office/powerpoint/2010/main" val="425689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FE8F3C6-42CC-FE49-A94F-4BAD26CC8567}"/>
              </a:ext>
            </a:extLst>
          </p:cNvPr>
          <p:cNvSpPr txBox="1"/>
          <p:nvPr/>
        </p:nvSpPr>
        <p:spPr>
          <a:xfrm>
            <a:off x="0" y="260342"/>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Object Model</a:t>
            </a:r>
            <a:endParaRPr lang="zh-CN" altLang="en-US" sz="3200" b="1" dirty="0">
              <a:latin typeface="华文新魏" panose="02010800040101010101" pitchFamily="2" charset="-122"/>
              <a:ea typeface="华文新魏" panose="02010800040101010101" pitchFamily="2" charset="-122"/>
            </a:endParaRPr>
          </a:p>
        </p:txBody>
      </p:sp>
      <p:cxnSp>
        <p:nvCxnSpPr>
          <p:cNvPr id="10" name="直接连接符 3">
            <a:extLst>
              <a:ext uri="{FF2B5EF4-FFF2-40B4-BE49-F238E27FC236}">
                <a16:creationId xmlns:a16="http://schemas.microsoft.com/office/drawing/2014/main" id="{1A7966AD-C228-5A46-87D3-DF24D43655F7}"/>
              </a:ext>
            </a:extLst>
          </p:cNvPr>
          <p:cNvCxnSpPr>
            <a:cxnSpLocks/>
          </p:cNvCxnSpPr>
          <p:nvPr/>
        </p:nvCxnSpPr>
        <p:spPr>
          <a:xfrm>
            <a:off x="0" y="845117"/>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A2879FA2-6D7B-2D43-9633-3747F2ACA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866"/>
            <a:ext cx="12192000" cy="5697134"/>
          </a:xfrm>
          <a:prstGeom prst="rect">
            <a:avLst/>
          </a:prstGeom>
        </p:spPr>
      </p:pic>
    </p:spTree>
    <p:extLst>
      <p:ext uri="{BB962C8B-B14F-4D97-AF65-F5344CB8AC3E}">
        <p14:creationId xmlns:p14="http://schemas.microsoft.com/office/powerpoint/2010/main" val="4080805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57899745-D800-E042-BB84-65C38D59E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0" y="146946"/>
            <a:ext cx="3022600" cy="64135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C13B5E9-8CC5-494C-A23B-52F732520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494" y="146946"/>
            <a:ext cx="2781300" cy="52451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4BD5C032-992A-B543-805F-310384EEF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028" y="146946"/>
            <a:ext cx="3148330" cy="41148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1E64BFB-61AD-0B4D-AC21-92AE31A27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5514" y="146946"/>
            <a:ext cx="3148330" cy="4572000"/>
          </a:xfrm>
          <a:prstGeom prst="rect">
            <a:avLst/>
          </a:prstGeom>
        </p:spPr>
      </p:pic>
    </p:spTree>
    <p:extLst>
      <p:ext uri="{BB962C8B-B14F-4D97-AF65-F5344CB8AC3E}">
        <p14:creationId xmlns:p14="http://schemas.microsoft.com/office/powerpoint/2010/main" val="97185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cxnSp>
        <p:nvCxnSpPr>
          <p:cNvPr id="17" name="直接连接符 3">
            <a:extLst>
              <a:ext uri="{FF2B5EF4-FFF2-40B4-BE49-F238E27FC236}">
                <a16:creationId xmlns:a16="http://schemas.microsoft.com/office/drawing/2014/main" id="{3545F6A7-44B9-1443-94D5-146C92AF07B4}"/>
              </a:ext>
            </a:extLst>
          </p:cNvPr>
          <p:cNvCxnSpPr>
            <a:cxnSpLocks/>
          </p:cNvCxnSpPr>
          <p:nvPr/>
        </p:nvCxnSpPr>
        <p:spPr>
          <a:xfrm>
            <a:off x="0" y="1329211"/>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5CB871D-FF4F-9948-B3AE-A205370B3765}"/>
              </a:ext>
            </a:extLst>
          </p:cNvPr>
          <p:cNvSpPr txBox="1"/>
          <p:nvPr/>
        </p:nvSpPr>
        <p:spPr>
          <a:xfrm>
            <a:off x="0" y="744436"/>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Object Model</a:t>
            </a:r>
            <a:endParaRPr lang="zh-CN" altLang="en-US" sz="3200" b="1" dirty="0">
              <a:latin typeface="华文新魏" panose="02010800040101010101" pitchFamily="2" charset="-122"/>
              <a:ea typeface="华文新魏" panose="02010800040101010101" pitchFamily="2" charset="-122"/>
            </a:endParaRPr>
          </a:p>
        </p:txBody>
      </p:sp>
      <p:sp>
        <p:nvSpPr>
          <p:cNvPr id="2" name="矩形 1">
            <a:extLst>
              <a:ext uri="{FF2B5EF4-FFF2-40B4-BE49-F238E27FC236}">
                <a16:creationId xmlns:a16="http://schemas.microsoft.com/office/drawing/2014/main" id="{FDB8243C-0100-BA4B-8596-0C47FC3D6C26}"/>
              </a:ext>
            </a:extLst>
          </p:cNvPr>
          <p:cNvSpPr/>
          <p:nvPr/>
        </p:nvSpPr>
        <p:spPr>
          <a:xfrm>
            <a:off x="727835" y="1729320"/>
            <a:ext cx="3562194" cy="369332"/>
          </a:xfrm>
          <a:prstGeom prst="rect">
            <a:avLst/>
          </a:prstGeom>
        </p:spPr>
        <p:txBody>
          <a:bodyPr wrap="none">
            <a:spAutoFit/>
          </a:bodyPr>
          <a:lstStyle/>
          <a:p>
            <a:r>
              <a:rPr lang="en-US" altLang="zh-CN" dirty="0">
                <a:solidFill>
                  <a:prstClr val="black"/>
                </a:solidFill>
                <a:latin typeface="华文新魏" panose="02010800040101010101" pitchFamily="2" charset="-122"/>
                <a:ea typeface="华文新魏" panose="02010800040101010101" pitchFamily="2" charset="-122"/>
              </a:rPr>
              <a:t>Software Development Life Cycle</a:t>
            </a:r>
            <a:r>
              <a:rPr lang="zh-CN" altLang="zh-CN" dirty="0">
                <a:solidFill>
                  <a:prstClr val="black"/>
                </a:solidFill>
                <a:latin typeface="华文新魏" panose="02010800040101010101" pitchFamily="2" charset="-122"/>
                <a:ea typeface="华文新魏" panose="02010800040101010101" pitchFamily="2" charset="-122"/>
              </a:rPr>
              <a:t> </a:t>
            </a:r>
            <a:endParaRPr lang="zh-CN" altLang="en-US" dirty="0">
              <a:solidFill>
                <a:prstClr val="black"/>
              </a:solidFill>
              <a:latin typeface="华文新魏" panose="02010800040101010101" pitchFamily="2" charset="-122"/>
              <a:ea typeface="华文新魏" panose="02010800040101010101" pitchFamily="2" charset="-122"/>
            </a:endParaRPr>
          </a:p>
        </p:txBody>
      </p:sp>
      <p:pic>
        <p:nvPicPr>
          <p:cNvPr id="6" name="Picture 1" descr="Desktop/Screen%20Shot%202018-12-09%20at%2018.19.27.png">
            <a:extLst>
              <a:ext uri="{FF2B5EF4-FFF2-40B4-BE49-F238E27FC236}">
                <a16:creationId xmlns:a16="http://schemas.microsoft.com/office/drawing/2014/main" id="{CB897A2F-8126-3F43-A1CF-10143CD7D5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7835" y="2498760"/>
            <a:ext cx="3562194" cy="3478102"/>
          </a:xfrm>
          <a:prstGeom prst="rect">
            <a:avLst/>
          </a:prstGeom>
          <a:noFill/>
          <a:ln>
            <a:noFill/>
          </a:ln>
        </p:spPr>
      </p:pic>
      <p:sp>
        <p:nvSpPr>
          <p:cNvPr id="7" name="矩形 6">
            <a:extLst>
              <a:ext uri="{FF2B5EF4-FFF2-40B4-BE49-F238E27FC236}">
                <a16:creationId xmlns:a16="http://schemas.microsoft.com/office/drawing/2014/main" id="{5106A66E-864E-904C-9EAC-0F01AE09D284}"/>
              </a:ext>
            </a:extLst>
          </p:cNvPr>
          <p:cNvSpPr/>
          <p:nvPr/>
        </p:nvSpPr>
        <p:spPr>
          <a:xfrm>
            <a:off x="7055770" y="1729320"/>
            <a:ext cx="1888659" cy="369332"/>
          </a:xfrm>
          <a:prstGeom prst="rect">
            <a:avLst/>
          </a:prstGeom>
        </p:spPr>
        <p:txBody>
          <a:bodyPr wrap="none">
            <a:spAutoFit/>
          </a:bodyPr>
          <a:lstStyle/>
          <a:p>
            <a:r>
              <a:rPr lang="en-US" altLang="zh-CN" dirty="0">
                <a:solidFill>
                  <a:prstClr val="black"/>
                </a:solidFill>
                <a:latin typeface="华文新魏" panose="02010800040101010101" pitchFamily="2" charset="-122"/>
                <a:ea typeface="华文新魏" panose="02010800040101010101" pitchFamily="2" charset="-122"/>
              </a:rPr>
              <a:t>Waterfall Model</a:t>
            </a:r>
            <a:r>
              <a:rPr lang="zh-CN" altLang="zh-CN" dirty="0">
                <a:solidFill>
                  <a:prstClr val="black"/>
                </a:solidFill>
                <a:latin typeface="华文新魏" panose="02010800040101010101" pitchFamily="2" charset="-122"/>
                <a:ea typeface="华文新魏" panose="02010800040101010101" pitchFamily="2" charset="-122"/>
              </a:rPr>
              <a:t> </a:t>
            </a:r>
            <a:endParaRPr lang="zh-CN" altLang="en-US" dirty="0">
              <a:solidFill>
                <a:prstClr val="black"/>
              </a:solidFill>
              <a:latin typeface="华文新魏" panose="02010800040101010101" pitchFamily="2" charset="-122"/>
              <a:ea typeface="华文新魏" panose="02010800040101010101" pitchFamily="2" charset="-122"/>
            </a:endParaRPr>
          </a:p>
        </p:txBody>
      </p:sp>
      <p:pic>
        <p:nvPicPr>
          <p:cNvPr id="8" name="Picture 2">
            <a:extLst>
              <a:ext uri="{FF2B5EF4-FFF2-40B4-BE49-F238E27FC236}">
                <a16:creationId xmlns:a16="http://schemas.microsoft.com/office/drawing/2014/main" id="{E52D4F8B-0A51-6349-9C7B-2D449BF83958}"/>
              </a:ext>
            </a:extLst>
          </p:cNvPr>
          <p:cNvPicPr/>
          <p:nvPr/>
        </p:nvPicPr>
        <p:blipFill>
          <a:blip r:embed="rId3"/>
          <a:stretch>
            <a:fillRect/>
          </a:stretch>
        </p:blipFill>
        <p:spPr>
          <a:xfrm>
            <a:off x="4995502" y="2498760"/>
            <a:ext cx="6009196" cy="3381045"/>
          </a:xfrm>
          <a:prstGeom prst="rect">
            <a:avLst/>
          </a:prstGeom>
        </p:spPr>
      </p:pic>
    </p:spTree>
    <p:extLst>
      <p:ext uri="{BB962C8B-B14F-4D97-AF65-F5344CB8AC3E}">
        <p14:creationId xmlns:p14="http://schemas.microsoft.com/office/powerpoint/2010/main" val="2099865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723862"/>
            <a:ext cx="12191999" cy="2185284"/>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p:cNvSpPr txBox="1"/>
          <p:nvPr/>
        </p:nvSpPr>
        <p:spPr>
          <a:xfrm>
            <a:off x="0" y="1578242"/>
            <a:ext cx="12191999"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 altLang="zh-CN" sz="5400" b="1" dirty="0">
                <a:solidFill>
                  <a:schemeClr val="bg1"/>
                </a:solidFill>
                <a:latin typeface="微软雅黑" panose="020B0503020204020204" pitchFamily="34" charset="-122"/>
                <a:ea typeface="微软雅黑" panose="020B0503020204020204" pitchFamily="34" charset="-122"/>
              </a:rPr>
              <a:t>Use Cases &amp; Screenshots</a:t>
            </a:r>
          </a:p>
        </p:txBody>
      </p:sp>
      <p:sp>
        <p:nvSpPr>
          <p:cNvPr id="6" name="矩形 23">
            <a:extLst>
              <a:ext uri="{FF2B5EF4-FFF2-40B4-BE49-F238E27FC236}">
                <a16:creationId xmlns:a16="http://schemas.microsoft.com/office/drawing/2014/main" id="{D10C4AD7-EE0E-6C48-AE12-D448DC16F493}"/>
              </a:ext>
            </a:extLst>
          </p:cNvPr>
          <p:cNvSpPr>
            <a:spLocks noChangeArrowheads="1"/>
          </p:cNvSpPr>
          <p:nvPr/>
        </p:nvSpPr>
        <p:spPr bwMode="auto">
          <a:xfrm>
            <a:off x="3030249" y="753062"/>
            <a:ext cx="5954024" cy="677045"/>
          </a:xfrm>
          <a:prstGeom prst="rect">
            <a:avLst/>
          </a:prstGeom>
          <a:noFill/>
          <a:ln>
            <a:noFill/>
          </a:ln>
        </p:spPr>
        <p:txBody>
          <a:bodyPr wrap="square">
            <a:spAutoFit/>
          </a:bodyPr>
          <a:lstStyle/>
          <a:p>
            <a:pPr algn="ctr">
              <a:lnSpc>
                <a:spcPct val="150000"/>
              </a:lnSpc>
            </a:pPr>
            <a:r>
              <a:rPr lang="en-US" altLang="zh-CN" sz="2800" b="1" dirty="0">
                <a:solidFill>
                  <a:schemeClr val="bg1"/>
                </a:solidFill>
                <a:latin typeface="华文新魏" panose="02010800040101010101" pitchFamily="2" charset="-122"/>
                <a:ea typeface="华文新魏" panose="02010800040101010101" pitchFamily="2" charset="-122"/>
              </a:rPr>
              <a:t>Part</a:t>
            </a:r>
            <a:r>
              <a:rPr lang="zh-CN" altLang="en-US" sz="2800" b="1" dirty="0">
                <a:solidFill>
                  <a:schemeClr val="bg1"/>
                </a:solidFill>
                <a:latin typeface="华文新魏" panose="02010800040101010101" pitchFamily="2" charset="-122"/>
                <a:ea typeface="华文新魏" panose="02010800040101010101" pitchFamily="2" charset="-122"/>
              </a:rPr>
              <a:t> </a:t>
            </a:r>
            <a:r>
              <a:rPr lang="en-US" altLang="zh-CN" sz="2800" b="1" dirty="0">
                <a:solidFill>
                  <a:schemeClr val="bg1"/>
                </a:solidFill>
                <a:latin typeface="华文新魏" panose="02010800040101010101" pitchFamily="2" charset="-122"/>
                <a:ea typeface="华文新魏" panose="02010800040101010101" pitchFamily="2" charset="-122"/>
              </a:rPr>
              <a:t>Five</a:t>
            </a:r>
          </a:p>
        </p:txBody>
      </p:sp>
    </p:spTree>
    <p:extLst>
      <p:ext uri="{BB962C8B-B14F-4D97-AF65-F5344CB8AC3E}">
        <p14:creationId xmlns:p14="http://schemas.microsoft.com/office/powerpoint/2010/main" val="28121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cxnSp>
        <p:nvCxnSpPr>
          <p:cNvPr id="3" name="直接连接符 2"/>
          <p:cNvCxnSpPr/>
          <p:nvPr/>
        </p:nvCxnSpPr>
        <p:spPr>
          <a:xfrm>
            <a:off x="936172" y="1366430"/>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CAFD48C-4397-4F42-B7CA-ED9AD02DE011}"/>
              </a:ext>
            </a:extLst>
          </p:cNvPr>
          <p:cNvSpPr txBox="1"/>
          <p:nvPr/>
        </p:nvSpPr>
        <p:spPr>
          <a:xfrm>
            <a:off x="860337" y="661686"/>
            <a:ext cx="3537491" cy="523220"/>
          </a:xfrm>
          <a:prstGeom prst="rect">
            <a:avLst/>
          </a:prstGeom>
          <a:noFill/>
          <a:ln w="19050">
            <a:noFill/>
            <a:prstDash val="dash"/>
          </a:ln>
        </p:spPr>
        <p:txBody>
          <a:bodyPr wrap="square" rtlCol="0">
            <a:spAutoFit/>
          </a:bodyPr>
          <a:lstStyle/>
          <a:p>
            <a:r>
              <a:rPr lang="en-US" altLang="zh-CN" sz="2800" b="1" dirty="0">
                <a:solidFill>
                  <a:schemeClr val="bg1"/>
                </a:solidFill>
                <a:latin typeface="+mn-ea"/>
              </a:rPr>
              <a:t>System Admin</a:t>
            </a:r>
            <a:endParaRPr lang="zh-CN" altLang="en-US" sz="2800" b="1" dirty="0">
              <a:solidFill>
                <a:schemeClr val="bg1"/>
              </a:solidFill>
              <a:latin typeface="+mn-ea"/>
            </a:endParaRPr>
          </a:p>
        </p:txBody>
      </p:sp>
      <p:sp>
        <p:nvSpPr>
          <p:cNvPr id="7" name="椭圆 6">
            <a:extLst>
              <a:ext uri="{FF2B5EF4-FFF2-40B4-BE49-F238E27FC236}">
                <a16:creationId xmlns:a16="http://schemas.microsoft.com/office/drawing/2014/main" id="{1A03FAB9-098D-F340-B2A5-53CFEB5B0659}"/>
              </a:ext>
            </a:extLst>
          </p:cNvPr>
          <p:cNvSpPr/>
          <p:nvPr/>
        </p:nvSpPr>
        <p:spPr>
          <a:xfrm>
            <a:off x="936172" y="1919033"/>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8" name="矩形 52">
            <a:extLst>
              <a:ext uri="{FF2B5EF4-FFF2-40B4-BE49-F238E27FC236}">
                <a16:creationId xmlns:a16="http://schemas.microsoft.com/office/drawing/2014/main" id="{866AA43A-0A61-DD49-9821-6E8F5EE9AEAA}"/>
              </a:ext>
            </a:extLst>
          </p:cNvPr>
          <p:cNvSpPr>
            <a:spLocks noChangeArrowheads="1"/>
          </p:cNvSpPr>
          <p:nvPr/>
        </p:nvSpPr>
        <p:spPr bwMode="auto">
          <a:xfrm>
            <a:off x="1284176" y="1758801"/>
            <a:ext cx="4164217"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Login as an default admin role;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9" name="椭圆 8">
            <a:extLst>
              <a:ext uri="{FF2B5EF4-FFF2-40B4-BE49-F238E27FC236}">
                <a16:creationId xmlns:a16="http://schemas.microsoft.com/office/drawing/2014/main" id="{EA152845-6C7E-5543-B1A4-96F5DB6AAA5A}"/>
              </a:ext>
            </a:extLst>
          </p:cNvPr>
          <p:cNvSpPr/>
          <p:nvPr/>
        </p:nvSpPr>
        <p:spPr>
          <a:xfrm>
            <a:off x="936172" y="2478657"/>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0" name="矩形 52">
            <a:extLst>
              <a:ext uri="{FF2B5EF4-FFF2-40B4-BE49-F238E27FC236}">
                <a16:creationId xmlns:a16="http://schemas.microsoft.com/office/drawing/2014/main" id="{4D71B849-7A8F-724B-A37B-A46E7794961E}"/>
              </a:ext>
            </a:extLst>
          </p:cNvPr>
          <p:cNvSpPr>
            <a:spLocks noChangeArrowheads="1"/>
          </p:cNvSpPr>
          <p:nvPr/>
        </p:nvSpPr>
        <p:spPr bwMode="auto">
          <a:xfrm>
            <a:off x="1284176" y="2332696"/>
            <a:ext cx="4164217"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Create network locations;</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4" name="椭圆 13">
            <a:extLst>
              <a:ext uri="{FF2B5EF4-FFF2-40B4-BE49-F238E27FC236}">
                <a16:creationId xmlns:a16="http://schemas.microsoft.com/office/drawing/2014/main" id="{CD568BBF-4107-0448-9C7E-8A8296113D59}"/>
              </a:ext>
            </a:extLst>
          </p:cNvPr>
          <p:cNvSpPr/>
          <p:nvPr/>
        </p:nvSpPr>
        <p:spPr>
          <a:xfrm>
            <a:off x="936172" y="3195986"/>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5" name="矩形 52">
            <a:extLst>
              <a:ext uri="{FF2B5EF4-FFF2-40B4-BE49-F238E27FC236}">
                <a16:creationId xmlns:a16="http://schemas.microsoft.com/office/drawing/2014/main" id="{CD54C287-AAEB-CE4F-B0F2-9A872AB2CE7A}"/>
              </a:ext>
            </a:extLst>
          </p:cNvPr>
          <p:cNvSpPr>
            <a:spLocks noChangeArrowheads="1"/>
          </p:cNvSpPr>
          <p:nvPr/>
        </p:nvSpPr>
        <p:spPr bwMode="auto">
          <a:xfrm>
            <a:off x="1284176" y="3845475"/>
            <a:ext cx="4164217"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Create manager account for Enterprises;</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6" name="椭圆 15">
            <a:extLst>
              <a:ext uri="{FF2B5EF4-FFF2-40B4-BE49-F238E27FC236}">
                <a16:creationId xmlns:a16="http://schemas.microsoft.com/office/drawing/2014/main" id="{003CB414-922B-B245-A8A8-804C5177BE6F}"/>
              </a:ext>
            </a:extLst>
          </p:cNvPr>
          <p:cNvSpPr/>
          <p:nvPr/>
        </p:nvSpPr>
        <p:spPr>
          <a:xfrm>
            <a:off x="936172" y="3971610"/>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7" name="矩形 52">
            <a:extLst>
              <a:ext uri="{FF2B5EF4-FFF2-40B4-BE49-F238E27FC236}">
                <a16:creationId xmlns:a16="http://schemas.microsoft.com/office/drawing/2014/main" id="{DF73389D-E2AE-464E-B412-E28DFA81E59A}"/>
              </a:ext>
            </a:extLst>
          </p:cNvPr>
          <p:cNvSpPr>
            <a:spLocks noChangeArrowheads="1"/>
          </p:cNvSpPr>
          <p:nvPr/>
        </p:nvSpPr>
        <p:spPr bwMode="auto">
          <a:xfrm>
            <a:off x="1284176" y="3089053"/>
            <a:ext cx="4164217"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Create restaurant and delivery service;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8" name="椭圆 17">
            <a:extLst>
              <a:ext uri="{FF2B5EF4-FFF2-40B4-BE49-F238E27FC236}">
                <a16:creationId xmlns:a16="http://schemas.microsoft.com/office/drawing/2014/main" id="{276A06B6-E0F7-4D43-A8C4-4DCE4427515B}"/>
              </a:ext>
            </a:extLst>
          </p:cNvPr>
          <p:cNvSpPr/>
          <p:nvPr/>
        </p:nvSpPr>
        <p:spPr>
          <a:xfrm>
            <a:off x="936172" y="4545505"/>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9" name="矩形 52">
            <a:extLst>
              <a:ext uri="{FF2B5EF4-FFF2-40B4-BE49-F238E27FC236}">
                <a16:creationId xmlns:a16="http://schemas.microsoft.com/office/drawing/2014/main" id="{DE8C55BB-1ED3-DD48-B49D-75827B230737}"/>
              </a:ext>
            </a:extLst>
          </p:cNvPr>
          <p:cNvSpPr>
            <a:spLocks noChangeArrowheads="1"/>
          </p:cNvSpPr>
          <p:nvPr/>
        </p:nvSpPr>
        <p:spPr bwMode="auto">
          <a:xfrm>
            <a:off x="1284176" y="4452783"/>
            <a:ext cx="4164217" cy="88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View the account information for different manager in different enterprise;</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06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oad, cake, driving, birthday&#10;&#10;Description automatically generated">
            <a:extLst>
              <a:ext uri="{FF2B5EF4-FFF2-40B4-BE49-F238E27FC236}">
                <a16:creationId xmlns:a16="http://schemas.microsoft.com/office/drawing/2014/main" id="{9DFD9D57-AF00-174A-AC4F-9C61E8C70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93" y="0"/>
            <a:ext cx="11078151" cy="6862670"/>
          </a:xfrm>
          <a:prstGeom prst="rect">
            <a:avLst/>
          </a:prstGeom>
        </p:spPr>
      </p:pic>
    </p:spTree>
    <p:extLst>
      <p:ext uri="{BB962C8B-B14F-4D97-AF65-F5344CB8AC3E}">
        <p14:creationId xmlns:p14="http://schemas.microsoft.com/office/powerpoint/2010/main" val="306972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965DEE27-01CF-9441-A2DA-B0B1D0C5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29" y="0"/>
            <a:ext cx="10850742" cy="6858000"/>
          </a:xfrm>
          <a:prstGeom prst="rect">
            <a:avLst/>
          </a:prstGeom>
        </p:spPr>
      </p:pic>
    </p:spTree>
    <p:extLst>
      <p:ext uri="{BB962C8B-B14F-4D97-AF65-F5344CB8AC3E}">
        <p14:creationId xmlns:p14="http://schemas.microsoft.com/office/powerpoint/2010/main" val="384890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58062" y="3749643"/>
            <a:ext cx="1323826" cy="1200329"/>
          </a:xfrm>
          <a:prstGeom prst="rect">
            <a:avLst/>
          </a:prstGeom>
          <a:noFill/>
        </p:spPr>
        <p:txBody>
          <a:bodyPr wrap="square" rtlCol="0">
            <a:spAutoFit/>
          </a:bodyPr>
          <a:lstStyle/>
          <a:p>
            <a:pPr algn="ctr"/>
            <a:r>
              <a:rPr lang="en-US" altLang="zh-CN" sz="7200" dirty="0">
                <a:solidFill>
                  <a:schemeClr val="bg1"/>
                </a:solidFill>
                <a:latin typeface="微软雅黑" panose="020B0503020204020204" pitchFamily="34" charset="-122"/>
                <a:ea typeface="微软雅黑" panose="020B0503020204020204" pitchFamily="34" charset="-122"/>
              </a:rPr>
              <a:t>01</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031818" y="3763711"/>
            <a:ext cx="1451970" cy="1200329"/>
          </a:xfrm>
          <a:prstGeom prst="rect">
            <a:avLst/>
          </a:prstGeom>
          <a:noFill/>
        </p:spPr>
        <p:txBody>
          <a:bodyPr wrap="square" rtlCol="0">
            <a:spAutoFit/>
          </a:bodyPr>
          <a:lstStyle/>
          <a:p>
            <a:pPr algn="ctr"/>
            <a:r>
              <a:rPr lang="en-US" altLang="zh-CN" sz="7200" dirty="0">
                <a:solidFill>
                  <a:schemeClr val="bg1"/>
                </a:solidFill>
                <a:latin typeface="微软雅黑" panose="020B0503020204020204" pitchFamily="34" charset="-122"/>
                <a:ea typeface="微软雅黑" panose="020B0503020204020204" pitchFamily="34" charset="-122"/>
              </a:rPr>
              <a:t>02</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60541" y="3763711"/>
            <a:ext cx="1394165" cy="1200329"/>
          </a:xfrm>
          <a:prstGeom prst="rect">
            <a:avLst/>
          </a:prstGeom>
          <a:noFill/>
        </p:spPr>
        <p:txBody>
          <a:bodyPr wrap="square" rtlCol="0">
            <a:spAutoFit/>
          </a:bodyPr>
          <a:lstStyle/>
          <a:p>
            <a:pPr algn="ctr"/>
            <a:r>
              <a:rPr lang="en-US" altLang="zh-CN" sz="7200" dirty="0">
                <a:solidFill>
                  <a:schemeClr val="bg1"/>
                </a:solidFill>
                <a:latin typeface="微软雅黑" panose="020B0503020204020204" pitchFamily="34" charset="-122"/>
                <a:ea typeface="微软雅黑" panose="020B0503020204020204" pitchFamily="34" charset="-122"/>
              </a:rPr>
              <a:t>03</a:t>
            </a:r>
            <a:endParaRPr lang="zh-CN" altLang="en-US" sz="72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847500" y="3777999"/>
            <a:ext cx="1397566" cy="1200329"/>
          </a:xfrm>
          <a:prstGeom prst="rect">
            <a:avLst/>
          </a:prstGeom>
          <a:noFill/>
        </p:spPr>
        <p:txBody>
          <a:bodyPr wrap="square" rtlCol="0">
            <a:spAutoFit/>
          </a:bodyPr>
          <a:lstStyle/>
          <a:p>
            <a:pPr algn="ctr"/>
            <a:r>
              <a:rPr lang="en-US" altLang="zh-CN" sz="7200" dirty="0">
                <a:solidFill>
                  <a:schemeClr val="bg1"/>
                </a:solidFill>
                <a:latin typeface="微软雅黑" panose="020B0503020204020204" pitchFamily="34" charset="-122"/>
                <a:ea typeface="微软雅黑" panose="020B0503020204020204" pitchFamily="34" charset="-122"/>
              </a:rPr>
              <a:t>04</a:t>
            </a:r>
            <a:endParaRPr lang="zh-CN" altLang="en-US" sz="72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642" y="4743973"/>
            <a:ext cx="8721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57727" y="4758041"/>
            <a:ext cx="8721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60658" y="4764627"/>
            <a:ext cx="8721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178099" y="4778695"/>
            <a:ext cx="8721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a:spLocks noChangeArrowheads="1"/>
          </p:cNvSpPr>
          <p:nvPr/>
        </p:nvSpPr>
        <p:spPr bwMode="auto">
          <a:xfrm>
            <a:off x="320506" y="5059899"/>
            <a:ext cx="2168468" cy="830997"/>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Problem Statement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a:spLocks noChangeArrowheads="1"/>
          </p:cNvSpPr>
          <p:nvPr/>
        </p:nvSpPr>
        <p:spPr bwMode="auto">
          <a:xfrm>
            <a:off x="5010530" y="5235746"/>
            <a:ext cx="2372451" cy="46166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Approach</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7530006" y="5281837"/>
            <a:ext cx="2358162" cy="46166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Object</a:t>
            </a: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a:spLocks noChangeArrowheads="1"/>
          </p:cNvSpPr>
          <p:nvPr/>
        </p:nvSpPr>
        <p:spPr bwMode="auto">
          <a:xfrm>
            <a:off x="9623791" y="5097172"/>
            <a:ext cx="2504895" cy="830997"/>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Use Cases &amp; Screenshots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CBB565B-1461-934F-A932-12E50ACDBACB}"/>
              </a:ext>
            </a:extLst>
          </p:cNvPr>
          <p:cNvSpPr/>
          <p:nvPr/>
        </p:nvSpPr>
        <p:spPr>
          <a:xfrm>
            <a:off x="0" y="862681"/>
            <a:ext cx="12143771" cy="1908795"/>
          </a:xfrm>
          <a:prstGeom prst="rect">
            <a:avLst/>
          </a:prstGeom>
          <a:solidFill>
            <a:srgbClr val="5A7DA2"/>
          </a:solidFill>
          <a:ln>
            <a:solidFill>
              <a:schemeClr val="accent1">
                <a:lumMod val="75000"/>
              </a:schemeClr>
            </a:solid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bg1"/>
              </a:solidFill>
            </a:endParaRPr>
          </a:p>
        </p:txBody>
      </p:sp>
      <p:sp>
        <p:nvSpPr>
          <p:cNvPr id="10" name="文本框 9"/>
          <p:cNvSpPr txBox="1"/>
          <p:nvPr/>
        </p:nvSpPr>
        <p:spPr>
          <a:xfrm>
            <a:off x="4226920" y="1391421"/>
            <a:ext cx="3689930"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CONTENT</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23" name="文本框 13">
            <a:extLst>
              <a:ext uri="{FF2B5EF4-FFF2-40B4-BE49-F238E27FC236}">
                <a16:creationId xmlns:a16="http://schemas.microsoft.com/office/drawing/2014/main" id="{1967DFF5-9E50-454A-8257-950A4BFCC353}"/>
              </a:ext>
            </a:extLst>
          </p:cNvPr>
          <p:cNvSpPr txBox="1"/>
          <p:nvPr/>
        </p:nvSpPr>
        <p:spPr>
          <a:xfrm>
            <a:off x="10036372" y="3746795"/>
            <a:ext cx="1397566" cy="1200329"/>
          </a:xfrm>
          <a:prstGeom prst="rect">
            <a:avLst/>
          </a:prstGeom>
          <a:noFill/>
        </p:spPr>
        <p:txBody>
          <a:bodyPr wrap="square" rtlCol="0">
            <a:spAutoFit/>
          </a:bodyPr>
          <a:lstStyle/>
          <a:p>
            <a:pPr algn="ctr"/>
            <a:r>
              <a:rPr lang="en-US" altLang="zh-CN" sz="7200" dirty="0">
                <a:solidFill>
                  <a:schemeClr val="bg1"/>
                </a:solidFill>
                <a:latin typeface="微软雅黑" panose="020B0503020204020204" pitchFamily="34" charset="-122"/>
                <a:ea typeface="微软雅黑" panose="020B0503020204020204" pitchFamily="34" charset="-122"/>
              </a:rPr>
              <a:t>05</a:t>
            </a:r>
            <a:endParaRPr lang="zh-CN" altLang="en-US" sz="72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17">
            <a:extLst>
              <a:ext uri="{FF2B5EF4-FFF2-40B4-BE49-F238E27FC236}">
                <a16:creationId xmlns:a16="http://schemas.microsoft.com/office/drawing/2014/main" id="{6486A705-90AC-AD4C-9F5E-7596EF0DFDF1}"/>
              </a:ext>
            </a:extLst>
          </p:cNvPr>
          <p:cNvCxnSpPr/>
          <p:nvPr/>
        </p:nvCxnSpPr>
        <p:spPr>
          <a:xfrm>
            <a:off x="10327166" y="4778695"/>
            <a:ext cx="8721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18">
            <a:extLst>
              <a:ext uri="{FF2B5EF4-FFF2-40B4-BE49-F238E27FC236}">
                <a16:creationId xmlns:a16="http://schemas.microsoft.com/office/drawing/2014/main" id="{80196442-AC6E-A041-A510-ACD5141CC60C}"/>
              </a:ext>
            </a:extLst>
          </p:cNvPr>
          <p:cNvSpPr txBox="1">
            <a:spLocks noChangeArrowheads="1"/>
          </p:cNvSpPr>
          <p:nvPr/>
        </p:nvSpPr>
        <p:spPr bwMode="auto">
          <a:xfrm>
            <a:off x="2635999" y="5235745"/>
            <a:ext cx="2168468" cy="461665"/>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Solution</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500"/>
                                        <p:tgtEl>
                                          <p:spTgt spid="14"/>
                                        </p:tgtEl>
                                      </p:cBhvr>
                                    </p:animEffect>
                                  </p:childTnLst>
                                </p:cTn>
                              </p:par>
                            </p:childTnLst>
                          </p:cTn>
                        </p:par>
                        <p:par>
                          <p:cTn id="34" fill="hold">
                            <p:stCondLst>
                              <p:cond delay="1000"/>
                            </p:stCondLst>
                            <p:childTnLst>
                              <p:par>
                                <p:cTn id="35" presetID="16" presetClass="entr" presetSubtype="2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par>
                          <p:cTn id="38" fill="hold">
                            <p:stCondLst>
                              <p:cond delay="1500"/>
                            </p:stCondLst>
                            <p:childTnLst>
                              <p:par>
                                <p:cTn id="39" presetID="16" presetClass="entr" presetSubtype="21"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childTnLst>
                          </p:cTn>
                        </p:par>
                        <p:par>
                          <p:cTn id="42" fill="hold">
                            <p:stCondLst>
                              <p:cond delay="2000"/>
                            </p:stCondLst>
                            <p:childTnLst>
                              <p:par>
                                <p:cTn id="43" presetID="16" presetClass="entr" presetSubtype="21"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par>
                          <p:cTn id="46" fill="hold">
                            <p:stCondLst>
                              <p:cond delay="2500"/>
                            </p:stCondLst>
                            <p:childTnLst>
                              <p:par>
                                <p:cTn id="47" presetID="16" presetClass="entr" presetSubtype="2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arn(inVertical)">
                                      <p:cBhvr>
                                        <p:cTn id="49" dur="500"/>
                                        <p:tgtEl>
                                          <p:spTgt spid="22"/>
                                        </p:tgtEl>
                                      </p:cBhvr>
                                    </p:animEffect>
                                  </p:childTnLst>
                                </p:cTn>
                              </p:par>
                            </p:childTnLst>
                          </p:cTn>
                        </p:par>
                        <p:par>
                          <p:cTn id="50" fill="hold">
                            <p:stCondLst>
                              <p:cond delay="3000"/>
                            </p:stCondLst>
                            <p:childTnLst>
                              <p:par>
                                <p:cTn id="51" presetID="2" presetClass="entr" presetSubtype="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1+#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16" presetClass="entr" presetSubtype="21"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arn(inVertical)">
                                      <p:cBhvr>
                                        <p:cTn id="57" dur="500"/>
                                        <p:tgtEl>
                                          <p:spTgt spid="2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par>
                          <p:cTn id="61" fill="hold">
                            <p:stCondLst>
                              <p:cond delay="4000"/>
                            </p:stCondLst>
                            <p:childTnLst>
                              <p:par>
                                <p:cTn id="62" presetID="16" presetClass="entr" presetSubtype="2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arn(inVertical)">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P spid="24" grpId="0" animBg="1"/>
      <p:bldP spid="10" grpId="0"/>
      <p:bldP spid="23"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758E9DC-3CFD-6448-A6E7-322A88C9C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93" y="0"/>
            <a:ext cx="10846414" cy="6858000"/>
          </a:xfrm>
          <a:prstGeom prst="rect">
            <a:avLst/>
          </a:prstGeom>
        </p:spPr>
      </p:pic>
    </p:spTree>
    <p:extLst>
      <p:ext uri="{BB962C8B-B14F-4D97-AF65-F5344CB8AC3E}">
        <p14:creationId xmlns:p14="http://schemas.microsoft.com/office/powerpoint/2010/main" val="2653662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FC5D504-DEA6-0843-8E46-B686FA596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99" y="0"/>
            <a:ext cx="10834401" cy="6858000"/>
          </a:xfrm>
          <a:prstGeom prst="rect">
            <a:avLst/>
          </a:prstGeom>
        </p:spPr>
      </p:pic>
    </p:spTree>
    <p:extLst>
      <p:ext uri="{BB962C8B-B14F-4D97-AF65-F5344CB8AC3E}">
        <p14:creationId xmlns:p14="http://schemas.microsoft.com/office/powerpoint/2010/main" val="49520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BF36B53-8415-E447-81F2-102293FE9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76" y="0"/>
            <a:ext cx="10852448" cy="6858000"/>
          </a:xfrm>
          <a:prstGeom prst="rect">
            <a:avLst/>
          </a:prstGeom>
        </p:spPr>
      </p:pic>
    </p:spTree>
    <p:extLst>
      <p:ext uri="{BB962C8B-B14F-4D97-AF65-F5344CB8AC3E}">
        <p14:creationId xmlns:p14="http://schemas.microsoft.com/office/powerpoint/2010/main" val="317872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1D2346C-C9F8-B241-BE56-9BCDD0D64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67" y="0"/>
            <a:ext cx="10801865" cy="6858000"/>
          </a:xfrm>
          <a:prstGeom prst="rect">
            <a:avLst/>
          </a:prstGeom>
        </p:spPr>
      </p:pic>
    </p:spTree>
    <p:extLst>
      <p:ext uri="{BB962C8B-B14F-4D97-AF65-F5344CB8AC3E}">
        <p14:creationId xmlns:p14="http://schemas.microsoft.com/office/powerpoint/2010/main" val="328600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7256097E-AF9D-4942-ADEF-D11B2361B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21" y="0"/>
            <a:ext cx="11150958" cy="6858000"/>
          </a:xfrm>
          <a:prstGeom prst="rect">
            <a:avLst/>
          </a:prstGeom>
        </p:spPr>
      </p:pic>
    </p:spTree>
    <p:extLst>
      <p:ext uri="{BB962C8B-B14F-4D97-AF65-F5344CB8AC3E}">
        <p14:creationId xmlns:p14="http://schemas.microsoft.com/office/powerpoint/2010/main" val="176210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cxnSp>
        <p:nvCxnSpPr>
          <p:cNvPr id="3" name="直接连接符 2"/>
          <p:cNvCxnSpPr/>
          <p:nvPr/>
        </p:nvCxnSpPr>
        <p:spPr>
          <a:xfrm>
            <a:off x="924335" y="1507944"/>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CAFD48C-4397-4F42-B7CA-ED9AD02DE011}"/>
              </a:ext>
            </a:extLst>
          </p:cNvPr>
          <p:cNvSpPr txBox="1"/>
          <p:nvPr/>
        </p:nvSpPr>
        <p:spPr>
          <a:xfrm>
            <a:off x="848501" y="803200"/>
            <a:ext cx="3418699" cy="523220"/>
          </a:xfrm>
          <a:prstGeom prst="rect">
            <a:avLst/>
          </a:prstGeom>
          <a:noFill/>
          <a:ln w="19050">
            <a:noFill/>
            <a:prstDash val="dash"/>
          </a:ln>
        </p:spPr>
        <p:txBody>
          <a:bodyPr wrap="square" rtlCol="0">
            <a:spAutoFit/>
          </a:bodyPr>
          <a:lstStyle/>
          <a:p>
            <a:r>
              <a:rPr lang="en-US" altLang="zh-CN" sz="2800" b="1" dirty="0">
                <a:solidFill>
                  <a:schemeClr val="bg1"/>
                </a:solidFill>
                <a:latin typeface="+mn-ea"/>
              </a:rPr>
              <a:t>Restaurant Admin</a:t>
            </a:r>
            <a:endParaRPr lang="zh-CN" altLang="en-US" sz="2800" b="1" dirty="0">
              <a:solidFill>
                <a:schemeClr val="bg1"/>
              </a:solidFill>
              <a:latin typeface="+mn-ea"/>
            </a:endParaRPr>
          </a:p>
        </p:txBody>
      </p:sp>
      <p:sp>
        <p:nvSpPr>
          <p:cNvPr id="20" name="椭圆 19">
            <a:extLst>
              <a:ext uri="{FF2B5EF4-FFF2-40B4-BE49-F238E27FC236}">
                <a16:creationId xmlns:a16="http://schemas.microsoft.com/office/drawing/2014/main" id="{AAA23C60-9D57-924B-9B41-801BDFEE2BD3}"/>
              </a:ext>
            </a:extLst>
          </p:cNvPr>
          <p:cNvSpPr/>
          <p:nvPr/>
        </p:nvSpPr>
        <p:spPr>
          <a:xfrm>
            <a:off x="924335" y="2116269"/>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1" name="矩形 52">
            <a:extLst>
              <a:ext uri="{FF2B5EF4-FFF2-40B4-BE49-F238E27FC236}">
                <a16:creationId xmlns:a16="http://schemas.microsoft.com/office/drawing/2014/main" id="{4F23FFA8-4EC8-A14F-89F3-140AA8FA01B1}"/>
              </a:ext>
            </a:extLst>
          </p:cNvPr>
          <p:cNvSpPr>
            <a:spLocks noChangeArrowheads="1"/>
          </p:cNvSpPr>
          <p:nvPr/>
        </p:nvSpPr>
        <p:spPr bwMode="auto">
          <a:xfrm>
            <a:off x="1272339" y="1978153"/>
            <a:ext cx="4823661"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Login as a restaurant manager role;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2" name="椭圆 21">
            <a:extLst>
              <a:ext uri="{FF2B5EF4-FFF2-40B4-BE49-F238E27FC236}">
                <a16:creationId xmlns:a16="http://schemas.microsoft.com/office/drawing/2014/main" id="{D1921B21-ADD9-A84B-AB8E-B38B10951FCC}"/>
              </a:ext>
            </a:extLst>
          </p:cNvPr>
          <p:cNvSpPr/>
          <p:nvPr/>
        </p:nvSpPr>
        <p:spPr>
          <a:xfrm>
            <a:off x="924335" y="2669482"/>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3" name="矩形 52">
            <a:extLst>
              <a:ext uri="{FF2B5EF4-FFF2-40B4-BE49-F238E27FC236}">
                <a16:creationId xmlns:a16="http://schemas.microsoft.com/office/drawing/2014/main" id="{E28BC77B-A50F-E242-B2E8-0A51C6D03ADA}"/>
              </a:ext>
            </a:extLst>
          </p:cNvPr>
          <p:cNvSpPr>
            <a:spLocks noChangeArrowheads="1"/>
          </p:cNvSpPr>
          <p:nvPr/>
        </p:nvSpPr>
        <p:spPr bwMode="auto">
          <a:xfrm>
            <a:off x="1272339" y="2479179"/>
            <a:ext cx="4648540" cy="1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 restaurant manager, I can create chef in the restaurant and create user account for them;</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4" name="椭圆 23">
            <a:extLst>
              <a:ext uri="{FF2B5EF4-FFF2-40B4-BE49-F238E27FC236}">
                <a16:creationId xmlns:a16="http://schemas.microsoft.com/office/drawing/2014/main" id="{B9BBF8AF-CEF8-4444-980E-2C2A8C6265C9}"/>
              </a:ext>
            </a:extLst>
          </p:cNvPr>
          <p:cNvSpPr/>
          <p:nvPr/>
        </p:nvSpPr>
        <p:spPr>
          <a:xfrm>
            <a:off x="924335" y="3927294"/>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5" name="矩形 52">
            <a:extLst>
              <a:ext uri="{FF2B5EF4-FFF2-40B4-BE49-F238E27FC236}">
                <a16:creationId xmlns:a16="http://schemas.microsoft.com/office/drawing/2014/main" id="{5783EEF6-C5B8-6A43-A060-36B17E20FCF3}"/>
              </a:ext>
            </a:extLst>
          </p:cNvPr>
          <p:cNvSpPr>
            <a:spLocks noChangeArrowheads="1"/>
          </p:cNvSpPr>
          <p:nvPr/>
        </p:nvSpPr>
        <p:spPr bwMode="auto">
          <a:xfrm>
            <a:off x="1272339" y="3754746"/>
            <a:ext cx="4648540"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 manager, I can create and change menu;</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6" name="椭圆 25">
            <a:extLst>
              <a:ext uri="{FF2B5EF4-FFF2-40B4-BE49-F238E27FC236}">
                <a16:creationId xmlns:a16="http://schemas.microsoft.com/office/drawing/2014/main" id="{BE439720-B6E0-2A44-A18D-EC1E490237C3}"/>
              </a:ext>
            </a:extLst>
          </p:cNvPr>
          <p:cNvSpPr/>
          <p:nvPr/>
        </p:nvSpPr>
        <p:spPr>
          <a:xfrm>
            <a:off x="934569" y="4405258"/>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2" name="矩形 52">
            <a:extLst>
              <a:ext uri="{FF2B5EF4-FFF2-40B4-BE49-F238E27FC236}">
                <a16:creationId xmlns:a16="http://schemas.microsoft.com/office/drawing/2014/main" id="{CDC8577E-B477-B445-9D9E-8741A83836B0}"/>
              </a:ext>
            </a:extLst>
          </p:cNvPr>
          <p:cNvSpPr>
            <a:spLocks noChangeArrowheads="1"/>
          </p:cNvSpPr>
          <p:nvPr/>
        </p:nvSpPr>
        <p:spPr bwMode="auto">
          <a:xfrm>
            <a:off x="1272339" y="4233261"/>
            <a:ext cx="4648540" cy="88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 manager, I can manage order and view the evaluation;</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6614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5AB2BBA-C358-5240-8B73-EFE140FE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59" y="0"/>
            <a:ext cx="11228082" cy="6858000"/>
          </a:xfrm>
          <a:prstGeom prst="rect">
            <a:avLst/>
          </a:prstGeom>
        </p:spPr>
      </p:pic>
    </p:spTree>
    <p:extLst>
      <p:ext uri="{BB962C8B-B14F-4D97-AF65-F5344CB8AC3E}">
        <p14:creationId xmlns:p14="http://schemas.microsoft.com/office/powerpoint/2010/main" val="599481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60CF5D4-AE11-7B42-8A7C-0BEB301D7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55" y="0"/>
            <a:ext cx="10855890" cy="6858000"/>
          </a:xfrm>
          <a:prstGeom prst="rect">
            <a:avLst/>
          </a:prstGeom>
        </p:spPr>
      </p:pic>
    </p:spTree>
    <p:extLst>
      <p:ext uri="{BB962C8B-B14F-4D97-AF65-F5344CB8AC3E}">
        <p14:creationId xmlns:p14="http://schemas.microsoft.com/office/powerpoint/2010/main" val="592178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AF8D3E9-AC25-5042-9CFD-3BDECAEE4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21" y="0"/>
            <a:ext cx="11034757" cy="6858000"/>
          </a:xfrm>
          <a:prstGeom prst="rect">
            <a:avLst/>
          </a:prstGeom>
        </p:spPr>
      </p:pic>
    </p:spTree>
    <p:extLst>
      <p:ext uri="{BB962C8B-B14F-4D97-AF65-F5344CB8AC3E}">
        <p14:creationId xmlns:p14="http://schemas.microsoft.com/office/powerpoint/2010/main" val="255989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5145247-BDCB-C744-A9F9-6378FC761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16" y="0"/>
            <a:ext cx="10876767" cy="6858000"/>
          </a:xfrm>
          <a:prstGeom prst="rect">
            <a:avLst/>
          </a:prstGeom>
        </p:spPr>
      </p:pic>
    </p:spTree>
    <p:extLst>
      <p:ext uri="{BB962C8B-B14F-4D97-AF65-F5344CB8AC3E}">
        <p14:creationId xmlns:p14="http://schemas.microsoft.com/office/powerpoint/2010/main" val="211002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40" y="828034"/>
            <a:ext cx="12191999" cy="2185284"/>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bg1"/>
              </a:solidFill>
            </a:endParaRPr>
          </a:p>
        </p:txBody>
      </p:sp>
      <p:sp>
        <p:nvSpPr>
          <p:cNvPr id="5" name="文本框 4"/>
          <p:cNvSpPr txBox="1"/>
          <p:nvPr/>
        </p:nvSpPr>
        <p:spPr>
          <a:xfrm>
            <a:off x="71397" y="1793392"/>
            <a:ext cx="12014523"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 altLang="zh-CN" sz="5400" b="1" dirty="0">
                <a:solidFill>
                  <a:schemeClr val="bg1"/>
                </a:solidFill>
                <a:latin typeface="微软雅黑" panose="020B0503020204020204" pitchFamily="34" charset="-122"/>
                <a:ea typeface="微软雅黑" panose="020B0503020204020204" pitchFamily="34" charset="-122"/>
              </a:rPr>
              <a:t>Problem Statement</a:t>
            </a:r>
          </a:p>
        </p:txBody>
      </p:sp>
      <p:sp>
        <p:nvSpPr>
          <p:cNvPr id="6" name="矩形 23"/>
          <p:cNvSpPr>
            <a:spLocks noChangeArrowheads="1"/>
          </p:cNvSpPr>
          <p:nvPr/>
        </p:nvSpPr>
        <p:spPr bwMode="auto">
          <a:xfrm>
            <a:off x="3012908" y="857234"/>
            <a:ext cx="5954024" cy="677045"/>
          </a:xfrm>
          <a:prstGeom prst="rect">
            <a:avLst/>
          </a:prstGeom>
          <a:noFill/>
          <a:ln>
            <a:noFill/>
          </a:ln>
        </p:spPr>
        <p:txBody>
          <a:bodyPr wrap="square">
            <a:spAutoFit/>
          </a:bodyPr>
          <a:lstStyle/>
          <a:p>
            <a:pPr algn="ctr">
              <a:lnSpc>
                <a:spcPct val="150000"/>
              </a:lnSpc>
            </a:pPr>
            <a:r>
              <a:rPr lang="en-US" altLang="zh-CN" sz="2800" b="1" dirty="0">
                <a:solidFill>
                  <a:schemeClr val="bg1"/>
                </a:solidFill>
                <a:latin typeface="华文新魏" panose="02010800040101010101" pitchFamily="2" charset="-122"/>
                <a:ea typeface="华文新魏" panose="02010800040101010101" pitchFamily="2" charset="-122"/>
              </a:rPr>
              <a:t>Part</a:t>
            </a:r>
            <a:r>
              <a:rPr lang="zh-CN" altLang="en-US" sz="2800" b="1" dirty="0">
                <a:solidFill>
                  <a:schemeClr val="bg1"/>
                </a:solidFill>
                <a:latin typeface="华文新魏" panose="02010800040101010101" pitchFamily="2" charset="-122"/>
                <a:ea typeface="华文新魏" panose="02010800040101010101" pitchFamily="2" charset="-122"/>
              </a:rPr>
              <a:t> </a:t>
            </a:r>
            <a:r>
              <a:rPr lang="en-US" altLang="zh-CN" sz="2800" b="1" dirty="0">
                <a:solidFill>
                  <a:schemeClr val="bg1"/>
                </a:solidFill>
                <a:latin typeface="华文新魏" panose="02010800040101010101" pitchFamily="2" charset="-122"/>
                <a:ea typeface="华文新魏" panose="02010800040101010101" pitchFamily="2" charset="-122"/>
              </a:rPr>
              <a:t>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FE9ED0F-9887-584E-BE5C-B0C1C5DB8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99" y="0"/>
            <a:ext cx="10895202" cy="6858000"/>
          </a:xfrm>
          <a:prstGeom prst="rect">
            <a:avLst/>
          </a:prstGeom>
        </p:spPr>
      </p:pic>
    </p:spTree>
    <p:extLst>
      <p:ext uri="{BB962C8B-B14F-4D97-AF65-F5344CB8AC3E}">
        <p14:creationId xmlns:p14="http://schemas.microsoft.com/office/powerpoint/2010/main" val="650999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D4DFEAD-8867-834B-BFDF-9D4E4E6B8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52" y="0"/>
            <a:ext cx="10970696" cy="6858000"/>
          </a:xfrm>
          <a:prstGeom prst="rect">
            <a:avLst/>
          </a:prstGeom>
        </p:spPr>
      </p:pic>
    </p:spTree>
    <p:extLst>
      <p:ext uri="{BB962C8B-B14F-4D97-AF65-F5344CB8AC3E}">
        <p14:creationId xmlns:p14="http://schemas.microsoft.com/office/powerpoint/2010/main" val="343922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DA4FF7C-4F9D-A246-B38C-9C740A9CE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80" y="0"/>
            <a:ext cx="10872439" cy="6858000"/>
          </a:xfrm>
          <a:prstGeom prst="rect">
            <a:avLst/>
          </a:prstGeom>
        </p:spPr>
      </p:pic>
    </p:spTree>
    <p:extLst>
      <p:ext uri="{BB962C8B-B14F-4D97-AF65-F5344CB8AC3E}">
        <p14:creationId xmlns:p14="http://schemas.microsoft.com/office/powerpoint/2010/main" val="1277688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52A4A9B-9B0C-9948-9266-38DE17C1D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24" y="0"/>
            <a:ext cx="10833351" cy="6858000"/>
          </a:xfrm>
          <a:prstGeom prst="rect">
            <a:avLst/>
          </a:prstGeom>
        </p:spPr>
      </p:pic>
    </p:spTree>
    <p:extLst>
      <p:ext uri="{BB962C8B-B14F-4D97-AF65-F5344CB8AC3E}">
        <p14:creationId xmlns:p14="http://schemas.microsoft.com/office/powerpoint/2010/main" val="327142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2D1AFDC-132E-8D4E-932B-684B2A4F8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18" y="0"/>
            <a:ext cx="10785764" cy="6858000"/>
          </a:xfrm>
          <a:prstGeom prst="rect">
            <a:avLst/>
          </a:prstGeom>
        </p:spPr>
      </p:pic>
    </p:spTree>
    <p:extLst>
      <p:ext uri="{BB962C8B-B14F-4D97-AF65-F5344CB8AC3E}">
        <p14:creationId xmlns:p14="http://schemas.microsoft.com/office/powerpoint/2010/main" val="261875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535B6D5-C70B-6C48-B197-0D9D9CAB0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40" y="0"/>
            <a:ext cx="10930919" cy="6858000"/>
          </a:xfrm>
          <a:prstGeom prst="rect">
            <a:avLst/>
          </a:prstGeom>
        </p:spPr>
      </p:pic>
    </p:spTree>
    <p:extLst>
      <p:ext uri="{BB962C8B-B14F-4D97-AF65-F5344CB8AC3E}">
        <p14:creationId xmlns:p14="http://schemas.microsoft.com/office/powerpoint/2010/main" val="2053498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59BCFD8-8C8C-4741-A453-845993D1A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04" y="0"/>
            <a:ext cx="10839392" cy="6858000"/>
          </a:xfrm>
          <a:prstGeom prst="rect">
            <a:avLst/>
          </a:prstGeom>
        </p:spPr>
      </p:pic>
    </p:spTree>
    <p:extLst>
      <p:ext uri="{BB962C8B-B14F-4D97-AF65-F5344CB8AC3E}">
        <p14:creationId xmlns:p14="http://schemas.microsoft.com/office/powerpoint/2010/main" val="3373987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1977090-F251-6B4B-82FF-47DA5D3C9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31" y="0"/>
            <a:ext cx="10814137" cy="6858000"/>
          </a:xfrm>
          <a:prstGeom prst="rect">
            <a:avLst/>
          </a:prstGeom>
        </p:spPr>
      </p:pic>
    </p:spTree>
    <p:extLst>
      <p:ext uri="{BB962C8B-B14F-4D97-AF65-F5344CB8AC3E}">
        <p14:creationId xmlns:p14="http://schemas.microsoft.com/office/powerpoint/2010/main" val="252543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AB3E775-17B4-2E47-9EA2-BAA54BF54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26" y="0"/>
            <a:ext cx="10893348" cy="6858000"/>
          </a:xfrm>
          <a:prstGeom prst="rect">
            <a:avLst/>
          </a:prstGeom>
        </p:spPr>
      </p:pic>
    </p:spTree>
    <p:extLst>
      <p:ext uri="{BB962C8B-B14F-4D97-AF65-F5344CB8AC3E}">
        <p14:creationId xmlns:p14="http://schemas.microsoft.com/office/powerpoint/2010/main" val="1051962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F012FC2-9893-2F4D-8036-DF6528B4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21" y="0"/>
            <a:ext cx="10843757" cy="6858000"/>
          </a:xfrm>
          <a:prstGeom prst="rect">
            <a:avLst/>
          </a:prstGeom>
        </p:spPr>
      </p:pic>
    </p:spTree>
    <p:extLst>
      <p:ext uri="{BB962C8B-B14F-4D97-AF65-F5344CB8AC3E}">
        <p14:creationId xmlns:p14="http://schemas.microsoft.com/office/powerpoint/2010/main" val="2559954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文本框 2"/>
          <p:cNvSpPr txBox="1"/>
          <p:nvPr/>
        </p:nvSpPr>
        <p:spPr>
          <a:xfrm>
            <a:off x="0" y="615309"/>
            <a:ext cx="4995502" cy="584775"/>
          </a:xfrm>
          <a:prstGeom prst="rect">
            <a:avLst/>
          </a:prstGeom>
          <a:noFill/>
          <a:ln w="19050">
            <a:noFill/>
            <a:prstDash val="dash"/>
          </a:ln>
        </p:spPr>
        <p:txBody>
          <a:bodyPr wrap="square" rtlCol="0">
            <a:spAutoFit/>
          </a:bodyPr>
          <a:lstStyle/>
          <a:p>
            <a:r>
              <a:rPr lang="en-US" altLang="zh-CN" sz="3200" b="1" dirty="0">
                <a:solidFill>
                  <a:schemeClr val="bg1"/>
                </a:solidFill>
                <a:latin typeface="华文新魏" panose="02010800040101010101" pitchFamily="2" charset="-122"/>
                <a:ea typeface="华文新魏" panose="02010800040101010101" pitchFamily="2" charset="-122"/>
              </a:rPr>
              <a:t>Problem Statement</a:t>
            </a:r>
            <a:endParaRPr lang="zh-CN" altLang="en-US" sz="3200" b="1" dirty="0">
              <a:solidFill>
                <a:schemeClr val="bg1"/>
              </a:solidFill>
              <a:latin typeface="华文新魏" panose="02010800040101010101" pitchFamily="2" charset="-122"/>
              <a:ea typeface="华文新魏" panose="02010800040101010101" pitchFamily="2" charset="-122"/>
            </a:endParaRPr>
          </a:p>
        </p:txBody>
      </p:sp>
      <p:cxnSp>
        <p:nvCxnSpPr>
          <p:cNvPr id="4" name="直接连接符 3"/>
          <p:cNvCxnSpPr>
            <a:cxnSpLocks/>
          </p:cNvCxnSpPr>
          <p:nvPr/>
        </p:nvCxnSpPr>
        <p:spPr>
          <a:xfrm>
            <a:off x="0" y="1086416"/>
            <a:ext cx="168691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22"/>
          <p:cNvSpPr txBox="1"/>
          <p:nvPr/>
        </p:nvSpPr>
        <p:spPr>
          <a:xfrm flipH="1">
            <a:off x="0" y="1202731"/>
            <a:ext cx="6400800" cy="5025543"/>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50000"/>
              </a:lnSpc>
            </a:pPr>
            <a:r>
              <a:rPr lang="en-US" altLang="zh-CN" sz="2400" dirty="0">
                <a:solidFill>
                  <a:schemeClr val="bg1"/>
                </a:solidFill>
                <a:latin typeface="华文新魏" panose="02010800040101010101" pitchFamily="2" charset="-122"/>
                <a:ea typeface="华文新魏" panose="02010800040101010101" pitchFamily="2" charset="-122"/>
              </a:rPr>
              <a:t>In the</a:t>
            </a:r>
            <a:r>
              <a:rPr lang="zh-CN" altLang="en-US" sz="2400" dirty="0">
                <a:solidFill>
                  <a:schemeClr val="bg1"/>
                </a:solidFill>
                <a:latin typeface="华文新魏" panose="02010800040101010101" pitchFamily="2" charset="-122"/>
                <a:ea typeface="华文新魏" panose="02010800040101010101" pitchFamily="2" charset="-122"/>
              </a:rPr>
              <a:t> </a:t>
            </a:r>
            <a:r>
              <a:rPr lang="en-US" altLang="zh-CN" sz="2400" dirty="0">
                <a:solidFill>
                  <a:schemeClr val="bg1"/>
                </a:solidFill>
                <a:latin typeface="华文新魏" panose="02010800040101010101" pitchFamily="2" charset="-122"/>
                <a:ea typeface="华文新魏" panose="02010800040101010101" pitchFamily="2" charset="-122"/>
              </a:rPr>
              <a:t>US, many restaurants have their own take-away service, or use a delivery service like UberEATS. However, these take-away services have some problems. For example, customers cannot see the evaluation of restaurant and foods easily, or it is difficult for customers to track the delivery schedule of the takeaway. The </a:t>
            </a:r>
            <a:r>
              <a:rPr lang="en" altLang="zh-CN" sz="2400" dirty="0">
                <a:solidFill>
                  <a:schemeClr val="bg1"/>
                </a:solidFill>
                <a:latin typeface="华文新魏" panose="02010800040101010101" pitchFamily="2" charset="-122"/>
                <a:ea typeface="华文新魏" panose="02010800040101010101" pitchFamily="2" charset="-122"/>
              </a:rPr>
              <a:t>problems can be roughly divided into following </a:t>
            </a:r>
            <a:r>
              <a:rPr lang="en" altLang="zh-CN" sz="2400" b="1" dirty="0">
                <a:solidFill>
                  <a:schemeClr val="bg1"/>
                </a:solidFill>
                <a:latin typeface="华文新魏" panose="02010800040101010101" pitchFamily="2" charset="-122"/>
                <a:ea typeface="华文新魏" panose="02010800040101010101" pitchFamily="2" charset="-122"/>
              </a:rPr>
              <a:t>three</a:t>
            </a:r>
            <a:r>
              <a:rPr lang="en" altLang="zh-CN" sz="2400" dirty="0">
                <a:solidFill>
                  <a:schemeClr val="bg1"/>
                </a:solidFill>
                <a:latin typeface="华文新魏" panose="02010800040101010101" pitchFamily="2" charset="-122"/>
                <a:ea typeface="华文新魏" panose="02010800040101010101" pitchFamily="2" charset="-122"/>
              </a:rPr>
              <a:t> parts</a:t>
            </a:r>
            <a:r>
              <a:rPr lang="en-US" altLang="zh-CN" sz="2400" dirty="0">
                <a:solidFill>
                  <a:schemeClr val="bg1"/>
                </a:solidFill>
                <a:latin typeface="华文新魏" panose="02010800040101010101" pitchFamily="2" charset="-122"/>
                <a:ea typeface="华文新魏" panose="02010800040101010101" pitchFamily="2" charset="-122"/>
              </a:rPr>
              <a:t>.</a:t>
            </a:r>
            <a:endParaRPr lang="zh-CN" altLang="zh-CN" sz="2400" dirty="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CC26EBB-5270-F843-8731-55B844D23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16" y="0"/>
            <a:ext cx="10876767" cy="6858000"/>
          </a:xfrm>
          <a:prstGeom prst="rect">
            <a:avLst/>
          </a:prstGeom>
        </p:spPr>
      </p:pic>
    </p:spTree>
    <p:extLst>
      <p:ext uri="{BB962C8B-B14F-4D97-AF65-F5344CB8AC3E}">
        <p14:creationId xmlns:p14="http://schemas.microsoft.com/office/powerpoint/2010/main" val="1207619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EA2BC17-DAEE-6F49-81CF-01C84F4D8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06" y="0"/>
            <a:ext cx="11101388" cy="6858000"/>
          </a:xfrm>
          <a:prstGeom prst="rect">
            <a:avLst/>
          </a:prstGeom>
        </p:spPr>
      </p:pic>
    </p:spTree>
    <p:extLst>
      <p:ext uri="{BB962C8B-B14F-4D97-AF65-F5344CB8AC3E}">
        <p14:creationId xmlns:p14="http://schemas.microsoft.com/office/powerpoint/2010/main" val="2375360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cxnSp>
        <p:nvCxnSpPr>
          <p:cNvPr id="7" name="直接连接符 2">
            <a:extLst>
              <a:ext uri="{FF2B5EF4-FFF2-40B4-BE49-F238E27FC236}">
                <a16:creationId xmlns:a16="http://schemas.microsoft.com/office/drawing/2014/main" id="{2A3D2654-5C78-6143-84AB-53B93CE4614B}"/>
              </a:ext>
            </a:extLst>
          </p:cNvPr>
          <p:cNvCxnSpPr/>
          <p:nvPr/>
        </p:nvCxnSpPr>
        <p:spPr>
          <a:xfrm>
            <a:off x="849085" y="1475288"/>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DD7BAF2-77DF-AC43-8E71-9E38414E1CCE}"/>
              </a:ext>
            </a:extLst>
          </p:cNvPr>
          <p:cNvSpPr txBox="1"/>
          <p:nvPr/>
        </p:nvSpPr>
        <p:spPr>
          <a:xfrm>
            <a:off x="316051" y="928652"/>
            <a:ext cx="2710178" cy="523220"/>
          </a:xfrm>
          <a:prstGeom prst="rect">
            <a:avLst/>
          </a:prstGeom>
          <a:noFill/>
          <a:ln w="19050">
            <a:noFill/>
            <a:prstDash val="dash"/>
          </a:ln>
        </p:spPr>
        <p:txBody>
          <a:bodyPr wrap="square" rtlCol="0">
            <a:spAutoFit/>
          </a:bodyPr>
          <a:lstStyle/>
          <a:p>
            <a:pPr lvl="1"/>
            <a:r>
              <a:rPr lang="en-US" altLang="zh-CN" sz="2800" b="1" dirty="0">
                <a:solidFill>
                  <a:schemeClr val="bg1"/>
                </a:solidFill>
                <a:latin typeface="+mn-ea"/>
              </a:rPr>
              <a:t>Chef</a:t>
            </a:r>
            <a:endParaRPr lang="zh-CN" altLang="en-US" sz="2800" b="1" dirty="0">
              <a:solidFill>
                <a:schemeClr val="bg1"/>
              </a:solidFill>
              <a:latin typeface="+mn-ea"/>
            </a:endParaRPr>
          </a:p>
        </p:txBody>
      </p:sp>
      <p:sp>
        <p:nvSpPr>
          <p:cNvPr id="9" name="椭圆 8">
            <a:extLst>
              <a:ext uri="{FF2B5EF4-FFF2-40B4-BE49-F238E27FC236}">
                <a16:creationId xmlns:a16="http://schemas.microsoft.com/office/drawing/2014/main" id="{C9CCCBD5-7B16-5949-A2A3-DD38AED114E7}"/>
              </a:ext>
            </a:extLst>
          </p:cNvPr>
          <p:cNvSpPr/>
          <p:nvPr/>
        </p:nvSpPr>
        <p:spPr>
          <a:xfrm>
            <a:off x="849085" y="2156790"/>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0" name="矩形 52">
            <a:extLst>
              <a:ext uri="{FF2B5EF4-FFF2-40B4-BE49-F238E27FC236}">
                <a16:creationId xmlns:a16="http://schemas.microsoft.com/office/drawing/2014/main" id="{59D5CB63-AA32-1442-A55E-E506E5CB844F}"/>
              </a:ext>
            </a:extLst>
          </p:cNvPr>
          <p:cNvSpPr>
            <a:spLocks noChangeArrowheads="1"/>
          </p:cNvSpPr>
          <p:nvPr/>
        </p:nvSpPr>
        <p:spPr bwMode="auto">
          <a:xfrm>
            <a:off x="1197089" y="2074487"/>
            <a:ext cx="5071734"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Login as an employee role;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5" name="椭圆 14">
            <a:extLst>
              <a:ext uri="{FF2B5EF4-FFF2-40B4-BE49-F238E27FC236}">
                <a16:creationId xmlns:a16="http://schemas.microsoft.com/office/drawing/2014/main" id="{19629B31-CBC6-2A45-91DB-0B952AC7AEC3}"/>
              </a:ext>
            </a:extLst>
          </p:cNvPr>
          <p:cNvSpPr/>
          <p:nvPr/>
        </p:nvSpPr>
        <p:spPr>
          <a:xfrm>
            <a:off x="849085" y="2838291"/>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6" name="矩形 52">
            <a:extLst>
              <a:ext uri="{FF2B5EF4-FFF2-40B4-BE49-F238E27FC236}">
                <a16:creationId xmlns:a16="http://schemas.microsoft.com/office/drawing/2014/main" id="{DDBAE9E9-3545-6F4D-A9A1-023D46DD182A}"/>
              </a:ext>
            </a:extLst>
          </p:cNvPr>
          <p:cNvSpPr>
            <a:spLocks noChangeArrowheads="1"/>
          </p:cNvSpPr>
          <p:nvPr/>
        </p:nvSpPr>
        <p:spPr bwMode="auto">
          <a:xfrm>
            <a:off x="1197088" y="2700038"/>
            <a:ext cx="5071736" cy="88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an employee, I can view the request sent from the restaurant;</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1" name="椭圆 8">
            <a:extLst>
              <a:ext uri="{FF2B5EF4-FFF2-40B4-BE49-F238E27FC236}">
                <a16:creationId xmlns:a16="http://schemas.microsoft.com/office/drawing/2014/main" id="{341D412F-F24B-6F4F-AA2F-5353EA958C90}"/>
              </a:ext>
            </a:extLst>
          </p:cNvPr>
          <p:cNvSpPr/>
          <p:nvPr/>
        </p:nvSpPr>
        <p:spPr>
          <a:xfrm>
            <a:off x="849085" y="3679842"/>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2" name="矩形 52">
            <a:extLst>
              <a:ext uri="{FF2B5EF4-FFF2-40B4-BE49-F238E27FC236}">
                <a16:creationId xmlns:a16="http://schemas.microsoft.com/office/drawing/2014/main" id="{E3D53FDA-5E72-E646-B70E-96426D27CEF1}"/>
              </a:ext>
            </a:extLst>
          </p:cNvPr>
          <p:cNvSpPr>
            <a:spLocks noChangeArrowheads="1"/>
          </p:cNvSpPr>
          <p:nvPr/>
        </p:nvSpPr>
        <p:spPr bwMode="auto">
          <a:xfrm>
            <a:off x="1197089" y="3597539"/>
            <a:ext cx="5071734" cy="88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After cooking food of the order, click the finish button to Change the status;</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6652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99390FB-6888-0041-AED3-C4AEF7552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10" y="0"/>
            <a:ext cx="10909979" cy="6858000"/>
          </a:xfrm>
          <a:prstGeom prst="rect">
            <a:avLst/>
          </a:prstGeom>
        </p:spPr>
      </p:pic>
    </p:spTree>
    <p:extLst>
      <p:ext uri="{BB962C8B-B14F-4D97-AF65-F5344CB8AC3E}">
        <p14:creationId xmlns:p14="http://schemas.microsoft.com/office/powerpoint/2010/main" val="2685683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FE44B3FB-5871-A44F-BC25-2329C3F47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92" y="0"/>
            <a:ext cx="10849815" cy="6858000"/>
          </a:xfrm>
          <a:prstGeom prst="rect">
            <a:avLst/>
          </a:prstGeom>
        </p:spPr>
      </p:pic>
    </p:spTree>
    <p:extLst>
      <p:ext uri="{BB962C8B-B14F-4D97-AF65-F5344CB8AC3E}">
        <p14:creationId xmlns:p14="http://schemas.microsoft.com/office/powerpoint/2010/main" val="3169666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AAD7E59-CCBD-F14C-8A40-17C478412873}"/>
              </a:ext>
            </a:extLst>
          </p:cNvPr>
          <p:cNvSpPr txBox="1"/>
          <p:nvPr/>
        </p:nvSpPr>
        <p:spPr>
          <a:xfrm>
            <a:off x="848500" y="781429"/>
            <a:ext cx="4648785" cy="523220"/>
          </a:xfrm>
          <a:prstGeom prst="rect">
            <a:avLst/>
          </a:prstGeom>
          <a:noFill/>
          <a:ln w="19050">
            <a:noFill/>
            <a:prstDash val="dash"/>
          </a:ln>
        </p:spPr>
        <p:txBody>
          <a:bodyPr wrap="square" rtlCol="0">
            <a:spAutoFit/>
          </a:bodyPr>
          <a:lstStyle/>
          <a:p>
            <a:r>
              <a:rPr lang="en-US" altLang="zh-CN" sz="2800" b="1" dirty="0">
                <a:solidFill>
                  <a:schemeClr val="bg1"/>
                </a:solidFill>
                <a:latin typeface="+mn-ea"/>
              </a:rPr>
              <a:t>Delivery Service Admin </a:t>
            </a:r>
            <a:endParaRPr lang="zh-CN" altLang="en-US" sz="2800" b="1" dirty="0">
              <a:solidFill>
                <a:schemeClr val="bg1"/>
              </a:solidFill>
              <a:latin typeface="+mn-ea"/>
            </a:endParaRPr>
          </a:p>
        </p:txBody>
      </p:sp>
      <p:cxnSp>
        <p:nvCxnSpPr>
          <p:cNvPr id="20" name="直接连接符 2">
            <a:extLst>
              <a:ext uri="{FF2B5EF4-FFF2-40B4-BE49-F238E27FC236}">
                <a16:creationId xmlns:a16="http://schemas.microsoft.com/office/drawing/2014/main" id="{079664CF-3C52-AF4A-8E5E-C0200CD3715E}"/>
              </a:ext>
            </a:extLst>
          </p:cNvPr>
          <p:cNvCxnSpPr/>
          <p:nvPr/>
        </p:nvCxnSpPr>
        <p:spPr>
          <a:xfrm>
            <a:off x="924335" y="1443828"/>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19">
            <a:extLst>
              <a:ext uri="{FF2B5EF4-FFF2-40B4-BE49-F238E27FC236}">
                <a16:creationId xmlns:a16="http://schemas.microsoft.com/office/drawing/2014/main" id="{B0210859-E2E0-7141-955A-9A2BD9356931}"/>
              </a:ext>
            </a:extLst>
          </p:cNvPr>
          <p:cNvSpPr/>
          <p:nvPr/>
        </p:nvSpPr>
        <p:spPr>
          <a:xfrm>
            <a:off x="924335" y="2052153"/>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2" name="矩形 52">
            <a:extLst>
              <a:ext uri="{FF2B5EF4-FFF2-40B4-BE49-F238E27FC236}">
                <a16:creationId xmlns:a16="http://schemas.microsoft.com/office/drawing/2014/main" id="{8476A8D1-7EB9-D342-AE9A-38DCDC4CF496}"/>
              </a:ext>
            </a:extLst>
          </p:cNvPr>
          <p:cNvSpPr>
            <a:spLocks noChangeArrowheads="1"/>
          </p:cNvSpPr>
          <p:nvPr/>
        </p:nvSpPr>
        <p:spPr bwMode="auto">
          <a:xfrm>
            <a:off x="1272339" y="1914037"/>
            <a:ext cx="4823661"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Login as a delivery manager role;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3" name="椭圆 21">
            <a:extLst>
              <a:ext uri="{FF2B5EF4-FFF2-40B4-BE49-F238E27FC236}">
                <a16:creationId xmlns:a16="http://schemas.microsoft.com/office/drawing/2014/main" id="{9A08127E-BA98-7F4B-8C74-F2BF168FEFC5}"/>
              </a:ext>
            </a:extLst>
          </p:cNvPr>
          <p:cNvSpPr/>
          <p:nvPr/>
        </p:nvSpPr>
        <p:spPr>
          <a:xfrm>
            <a:off x="924335" y="3180869"/>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4" name="矩形 52">
            <a:extLst>
              <a:ext uri="{FF2B5EF4-FFF2-40B4-BE49-F238E27FC236}">
                <a16:creationId xmlns:a16="http://schemas.microsoft.com/office/drawing/2014/main" id="{43328111-98E6-124F-BED5-D91558E94481}"/>
              </a:ext>
            </a:extLst>
          </p:cNvPr>
          <p:cNvSpPr>
            <a:spLocks noChangeArrowheads="1"/>
          </p:cNvSpPr>
          <p:nvPr/>
        </p:nvSpPr>
        <p:spPr bwMode="auto">
          <a:xfrm>
            <a:off x="1272339" y="2990566"/>
            <a:ext cx="4648540" cy="1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 delivery manager, I can create an employee in the  company and manage their account;</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7" name="椭圆 25">
            <a:extLst>
              <a:ext uri="{FF2B5EF4-FFF2-40B4-BE49-F238E27FC236}">
                <a16:creationId xmlns:a16="http://schemas.microsoft.com/office/drawing/2014/main" id="{2D4D8D05-67A4-0443-B614-1AA59A53E388}"/>
              </a:ext>
            </a:extLst>
          </p:cNvPr>
          <p:cNvSpPr/>
          <p:nvPr/>
        </p:nvSpPr>
        <p:spPr>
          <a:xfrm>
            <a:off x="924335" y="4311377"/>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8" name="矩形 52">
            <a:extLst>
              <a:ext uri="{FF2B5EF4-FFF2-40B4-BE49-F238E27FC236}">
                <a16:creationId xmlns:a16="http://schemas.microsoft.com/office/drawing/2014/main" id="{925E28DC-D525-D244-A709-DAF76B2A432C}"/>
              </a:ext>
            </a:extLst>
          </p:cNvPr>
          <p:cNvSpPr>
            <a:spLocks noChangeArrowheads="1"/>
          </p:cNvSpPr>
          <p:nvPr/>
        </p:nvSpPr>
        <p:spPr bwMode="auto">
          <a:xfrm>
            <a:off x="1272339" y="4185242"/>
            <a:ext cx="4648540" cy="1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 delivery manager, I can manage order, and send new delivery request to organization.</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0" name="椭圆 19">
            <a:extLst>
              <a:ext uri="{FF2B5EF4-FFF2-40B4-BE49-F238E27FC236}">
                <a16:creationId xmlns:a16="http://schemas.microsoft.com/office/drawing/2014/main" id="{B9319736-9F97-E943-9FBD-9DE868B530E0}"/>
              </a:ext>
            </a:extLst>
          </p:cNvPr>
          <p:cNvSpPr/>
          <p:nvPr/>
        </p:nvSpPr>
        <p:spPr>
          <a:xfrm>
            <a:off x="924335" y="2567355"/>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1" name="矩形 52">
            <a:extLst>
              <a:ext uri="{FF2B5EF4-FFF2-40B4-BE49-F238E27FC236}">
                <a16:creationId xmlns:a16="http://schemas.microsoft.com/office/drawing/2014/main" id="{D5B3A552-1A1F-4744-846E-84E70E72A521}"/>
              </a:ext>
            </a:extLst>
          </p:cNvPr>
          <p:cNvSpPr>
            <a:spLocks noChangeArrowheads="1"/>
          </p:cNvSpPr>
          <p:nvPr/>
        </p:nvSpPr>
        <p:spPr bwMode="auto">
          <a:xfrm>
            <a:off x="1272338" y="2438655"/>
            <a:ext cx="4823661"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Manage delivery guy organization;</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4356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F77DA2B-257E-2743-BF2D-188E95C66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80" y="0"/>
            <a:ext cx="11125439" cy="6858000"/>
          </a:xfrm>
          <a:prstGeom prst="rect">
            <a:avLst/>
          </a:prstGeom>
        </p:spPr>
      </p:pic>
    </p:spTree>
    <p:extLst>
      <p:ext uri="{BB962C8B-B14F-4D97-AF65-F5344CB8AC3E}">
        <p14:creationId xmlns:p14="http://schemas.microsoft.com/office/powerpoint/2010/main" val="415060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2A11053-2378-F243-9BE4-738093632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03" y="0"/>
            <a:ext cx="11049593" cy="6858000"/>
          </a:xfrm>
          <a:prstGeom prst="rect">
            <a:avLst/>
          </a:prstGeom>
        </p:spPr>
      </p:pic>
    </p:spTree>
    <p:extLst>
      <p:ext uri="{BB962C8B-B14F-4D97-AF65-F5344CB8AC3E}">
        <p14:creationId xmlns:p14="http://schemas.microsoft.com/office/powerpoint/2010/main" val="62739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F66F30-2BDF-E34A-AE4A-14E08C6DE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16" y="0"/>
            <a:ext cx="11094768" cy="6858000"/>
          </a:xfrm>
          <a:prstGeom prst="rect">
            <a:avLst/>
          </a:prstGeom>
        </p:spPr>
      </p:pic>
    </p:spTree>
    <p:extLst>
      <p:ext uri="{BB962C8B-B14F-4D97-AF65-F5344CB8AC3E}">
        <p14:creationId xmlns:p14="http://schemas.microsoft.com/office/powerpoint/2010/main" val="1587289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F3591F0-4D69-5D40-BE1C-6FE827105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90" y="0"/>
            <a:ext cx="11122819" cy="6858000"/>
          </a:xfrm>
          <a:prstGeom prst="rect">
            <a:avLst/>
          </a:prstGeom>
        </p:spPr>
      </p:pic>
    </p:spTree>
    <p:extLst>
      <p:ext uri="{BB962C8B-B14F-4D97-AF65-F5344CB8AC3E}">
        <p14:creationId xmlns:p14="http://schemas.microsoft.com/office/powerpoint/2010/main" val="20614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40" y="828034"/>
            <a:ext cx="12191999" cy="2185284"/>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bg1"/>
              </a:solidFill>
            </a:endParaRPr>
          </a:p>
        </p:txBody>
      </p:sp>
      <p:sp>
        <p:nvSpPr>
          <p:cNvPr id="5" name="文本框 4"/>
          <p:cNvSpPr txBox="1"/>
          <p:nvPr/>
        </p:nvSpPr>
        <p:spPr>
          <a:xfrm>
            <a:off x="71397" y="1793392"/>
            <a:ext cx="12014523"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 altLang="zh-CN" sz="5400" b="1" dirty="0">
                <a:solidFill>
                  <a:schemeClr val="bg1"/>
                </a:solidFill>
                <a:latin typeface="微软雅黑" panose="020B0503020204020204" pitchFamily="34" charset="-122"/>
                <a:ea typeface="微软雅黑" panose="020B0503020204020204" pitchFamily="34" charset="-122"/>
              </a:rPr>
              <a:t>Solution</a:t>
            </a:r>
          </a:p>
        </p:txBody>
      </p:sp>
      <p:sp>
        <p:nvSpPr>
          <p:cNvPr id="6" name="矩形 23"/>
          <p:cNvSpPr>
            <a:spLocks noChangeArrowheads="1"/>
          </p:cNvSpPr>
          <p:nvPr/>
        </p:nvSpPr>
        <p:spPr bwMode="auto">
          <a:xfrm>
            <a:off x="3012908" y="857234"/>
            <a:ext cx="5954024" cy="677045"/>
          </a:xfrm>
          <a:prstGeom prst="rect">
            <a:avLst/>
          </a:prstGeom>
          <a:noFill/>
          <a:ln>
            <a:noFill/>
          </a:ln>
        </p:spPr>
        <p:txBody>
          <a:bodyPr wrap="square">
            <a:spAutoFit/>
          </a:bodyPr>
          <a:lstStyle/>
          <a:p>
            <a:pPr algn="ctr">
              <a:lnSpc>
                <a:spcPct val="150000"/>
              </a:lnSpc>
            </a:pPr>
            <a:r>
              <a:rPr lang="en-US" altLang="zh-CN" sz="2800" b="1" dirty="0">
                <a:solidFill>
                  <a:schemeClr val="bg1"/>
                </a:solidFill>
                <a:latin typeface="华文新魏" panose="02010800040101010101" pitchFamily="2" charset="-122"/>
                <a:ea typeface="华文新魏" panose="02010800040101010101" pitchFamily="2" charset="-122"/>
              </a:rPr>
              <a:t>Part</a:t>
            </a:r>
            <a:r>
              <a:rPr lang="zh-CN" altLang="en-US" sz="2800" b="1" dirty="0">
                <a:solidFill>
                  <a:schemeClr val="bg1"/>
                </a:solidFill>
                <a:latin typeface="华文新魏" panose="02010800040101010101" pitchFamily="2" charset="-122"/>
                <a:ea typeface="华文新魏" panose="02010800040101010101" pitchFamily="2" charset="-122"/>
              </a:rPr>
              <a:t> </a:t>
            </a:r>
            <a:r>
              <a:rPr lang="en-US" altLang="zh-CN" sz="2800" b="1" dirty="0">
                <a:solidFill>
                  <a:schemeClr val="bg1"/>
                </a:solidFill>
                <a:latin typeface="华文新魏" panose="02010800040101010101" pitchFamily="2" charset="-122"/>
                <a:ea typeface="华文新魏" panose="02010800040101010101" pitchFamily="2" charset="-122"/>
              </a:rPr>
              <a:t>Two</a:t>
            </a:r>
          </a:p>
        </p:txBody>
      </p:sp>
    </p:spTree>
    <p:extLst>
      <p:ext uri="{BB962C8B-B14F-4D97-AF65-F5344CB8AC3E}">
        <p14:creationId xmlns:p14="http://schemas.microsoft.com/office/powerpoint/2010/main" val="4186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25F7B44-9DDD-C849-9441-BEA3331C3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57" y="0"/>
            <a:ext cx="11077486" cy="6858000"/>
          </a:xfrm>
          <a:prstGeom prst="rect">
            <a:avLst/>
          </a:prstGeom>
        </p:spPr>
      </p:pic>
    </p:spTree>
    <p:extLst>
      <p:ext uri="{BB962C8B-B14F-4D97-AF65-F5344CB8AC3E}">
        <p14:creationId xmlns:p14="http://schemas.microsoft.com/office/powerpoint/2010/main" val="108722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cxnSp>
        <p:nvCxnSpPr>
          <p:cNvPr id="6" name="直接连接符 2">
            <a:extLst>
              <a:ext uri="{FF2B5EF4-FFF2-40B4-BE49-F238E27FC236}">
                <a16:creationId xmlns:a16="http://schemas.microsoft.com/office/drawing/2014/main" id="{B1153B98-8F6B-2C4F-9CBE-AE7380A3D1C5}"/>
              </a:ext>
            </a:extLst>
          </p:cNvPr>
          <p:cNvCxnSpPr/>
          <p:nvPr/>
        </p:nvCxnSpPr>
        <p:spPr>
          <a:xfrm>
            <a:off x="751115" y="1279344"/>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AAD7E59-CCBD-F14C-8A40-17C478412873}"/>
              </a:ext>
            </a:extLst>
          </p:cNvPr>
          <p:cNvSpPr txBox="1"/>
          <p:nvPr/>
        </p:nvSpPr>
        <p:spPr>
          <a:xfrm>
            <a:off x="675281" y="574600"/>
            <a:ext cx="2543971" cy="523220"/>
          </a:xfrm>
          <a:prstGeom prst="rect">
            <a:avLst/>
          </a:prstGeom>
          <a:noFill/>
          <a:ln w="19050">
            <a:noFill/>
            <a:prstDash val="dash"/>
          </a:ln>
        </p:spPr>
        <p:txBody>
          <a:bodyPr wrap="square" rtlCol="0">
            <a:spAutoFit/>
          </a:bodyPr>
          <a:lstStyle/>
          <a:p>
            <a:r>
              <a:rPr lang="en-US" altLang="zh-CN" sz="2800" b="1" dirty="0">
                <a:solidFill>
                  <a:schemeClr val="bg1"/>
                </a:solidFill>
                <a:latin typeface="+mn-ea"/>
              </a:rPr>
              <a:t>Delivery Guy</a:t>
            </a:r>
            <a:endParaRPr lang="zh-CN" altLang="en-US" sz="2800" b="1" dirty="0">
              <a:solidFill>
                <a:schemeClr val="bg1"/>
              </a:solidFill>
              <a:latin typeface="+mn-ea"/>
            </a:endParaRPr>
          </a:p>
        </p:txBody>
      </p:sp>
      <p:sp>
        <p:nvSpPr>
          <p:cNvPr id="16" name="椭圆 8">
            <a:extLst>
              <a:ext uri="{FF2B5EF4-FFF2-40B4-BE49-F238E27FC236}">
                <a16:creationId xmlns:a16="http://schemas.microsoft.com/office/drawing/2014/main" id="{B0015F9F-E99B-4641-8D69-BABE4CE87121}"/>
              </a:ext>
            </a:extLst>
          </p:cNvPr>
          <p:cNvSpPr/>
          <p:nvPr/>
        </p:nvSpPr>
        <p:spPr>
          <a:xfrm>
            <a:off x="586322" y="1715604"/>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7" name="矩形 52">
            <a:extLst>
              <a:ext uri="{FF2B5EF4-FFF2-40B4-BE49-F238E27FC236}">
                <a16:creationId xmlns:a16="http://schemas.microsoft.com/office/drawing/2014/main" id="{A6B525C2-0401-2D43-ABCD-9EC8F7B15B74}"/>
              </a:ext>
            </a:extLst>
          </p:cNvPr>
          <p:cNvSpPr>
            <a:spLocks noChangeArrowheads="1"/>
          </p:cNvSpPr>
          <p:nvPr/>
        </p:nvSpPr>
        <p:spPr bwMode="auto">
          <a:xfrm>
            <a:off x="915909" y="1604060"/>
            <a:ext cx="5071734"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Login as an Delivery Guy role;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20" name="椭圆 14">
            <a:extLst>
              <a:ext uri="{FF2B5EF4-FFF2-40B4-BE49-F238E27FC236}">
                <a16:creationId xmlns:a16="http://schemas.microsoft.com/office/drawing/2014/main" id="{92CAD832-9471-7B4B-8B57-179F77F16DDB}"/>
              </a:ext>
            </a:extLst>
          </p:cNvPr>
          <p:cNvSpPr/>
          <p:nvPr/>
        </p:nvSpPr>
        <p:spPr>
          <a:xfrm>
            <a:off x="567905" y="2367864"/>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21" name="矩形 52">
            <a:extLst>
              <a:ext uri="{FF2B5EF4-FFF2-40B4-BE49-F238E27FC236}">
                <a16:creationId xmlns:a16="http://schemas.microsoft.com/office/drawing/2014/main" id="{8BBFD85A-1B00-2045-AC86-08AFD83DBCE1}"/>
              </a:ext>
            </a:extLst>
          </p:cNvPr>
          <p:cNvSpPr>
            <a:spLocks noChangeArrowheads="1"/>
          </p:cNvSpPr>
          <p:nvPr/>
        </p:nvSpPr>
        <p:spPr bwMode="auto">
          <a:xfrm>
            <a:off x="915908" y="2229611"/>
            <a:ext cx="5071736" cy="88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As an Delivery Guy, I can view the request sent from the Delivery Service;</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8" name="椭圆 14">
            <a:extLst>
              <a:ext uri="{FF2B5EF4-FFF2-40B4-BE49-F238E27FC236}">
                <a16:creationId xmlns:a16="http://schemas.microsoft.com/office/drawing/2014/main" id="{5983BBC2-3BA6-4849-BF0E-78F9CCFEE02A}"/>
              </a:ext>
            </a:extLst>
          </p:cNvPr>
          <p:cNvSpPr/>
          <p:nvPr/>
        </p:nvSpPr>
        <p:spPr>
          <a:xfrm>
            <a:off x="586322" y="3227836"/>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0" name="矩形 52">
            <a:extLst>
              <a:ext uri="{FF2B5EF4-FFF2-40B4-BE49-F238E27FC236}">
                <a16:creationId xmlns:a16="http://schemas.microsoft.com/office/drawing/2014/main" id="{9637E9B3-2054-8C44-AF85-CB72603225BA}"/>
              </a:ext>
            </a:extLst>
          </p:cNvPr>
          <p:cNvSpPr>
            <a:spLocks noChangeArrowheads="1"/>
          </p:cNvSpPr>
          <p:nvPr/>
        </p:nvSpPr>
        <p:spPr bwMode="auto">
          <a:xfrm>
            <a:off x="915908" y="3113314"/>
            <a:ext cx="5071736" cy="1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I can accept delivery request, and cannot accept another delivery request until finished the first delivery request;</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150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F041CC-2FD5-4D4E-B96B-E1B6A9AB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06" y="0"/>
            <a:ext cx="11101388" cy="6858000"/>
          </a:xfrm>
          <a:prstGeom prst="rect">
            <a:avLst/>
          </a:prstGeom>
        </p:spPr>
      </p:pic>
    </p:spTree>
    <p:extLst>
      <p:ext uri="{BB962C8B-B14F-4D97-AF65-F5344CB8AC3E}">
        <p14:creationId xmlns:p14="http://schemas.microsoft.com/office/powerpoint/2010/main" val="3968467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7C33886-4822-DD4D-9CBD-F0A4CF9B9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19" y="0"/>
            <a:ext cx="11118761" cy="6858000"/>
          </a:xfrm>
          <a:prstGeom prst="rect">
            <a:avLst/>
          </a:prstGeom>
        </p:spPr>
      </p:pic>
    </p:spTree>
    <p:extLst>
      <p:ext uri="{BB962C8B-B14F-4D97-AF65-F5344CB8AC3E}">
        <p14:creationId xmlns:p14="http://schemas.microsoft.com/office/powerpoint/2010/main" val="1256029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3892F3-3B0C-CD48-B563-DEE1A7D87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17" y="0"/>
            <a:ext cx="11116165" cy="6858000"/>
          </a:xfrm>
          <a:prstGeom prst="rect">
            <a:avLst/>
          </a:prstGeom>
        </p:spPr>
      </p:pic>
    </p:spTree>
    <p:extLst>
      <p:ext uri="{BB962C8B-B14F-4D97-AF65-F5344CB8AC3E}">
        <p14:creationId xmlns:p14="http://schemas.microsoft.com/office/powerpoint/2010/main" val="1307563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cxnSp>
        <p:nvCxnSpPr>
          <p:cNvPr id="6" name="直接连接符 2">
            <a:extLst>
              <a:ext uri="{FF2B5EF4-FFF2-40B4-BE49-F238E27FC236}">
                <a16:creationId xmlns:a16="http://schemas.microsoft.com/office/drawing/2014/main" id="{B1153B98-8F6B-2C4F-9CBE-AE7380A3D1C5}"/>
              </a:ext>
            </a:extLst>
          </p:cNvPr>
          <p:cNvCxnSpPr/>
          <p:nvPr/>
        </p:nvCxnSpPr>
        <p:spPr>
          <a:xfrm>
            <a:off x="857876" y="1322888"/>
            <a:ext cx="10228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AAD7E59-CCBD-F14C-8A40-17C478412873}"/>
              </a:ext>
            </a:extLst>
          </p:cNvPr>
          <p:cNvSpPr txBox="1"/>
          <p:nvPr/>
        </p:nvSpPr>
        <p:spPr>
          <a:xfrm>
            <a:off x="782042" y="618144"/>
            <a:ext cx="2543971" cy="523220"/>
          </a:xfrm>
          <a:prstGeom prst="rect">
            <a:avLst/>
          </a:prstGeom>
          <a:noFill/>
          <a:ln w="19050">
            <a:noFill/>
            <a:prstDash val="dash"/>
          </a:ln>
        </p:spPr>
        <p:txBody>
          <a:bodyPr wrap="square" rtlCol="0">
            <a:spAutoFit/>
          </a:bodyPr>
          <a:lstStyle/>
          <a:p>
            <a:r>
              <a:rPr lang="en-US" altLang="zh-CN" sz="2800" b="1" dirty="0">
                <a:solidFill>
                  <a:schemeClr val="bg1"/>
                </a:solidFill>
                <a:latin typeface="+mn-ea"/>
              </a:rPr>
              <a:t>Customer</a:t>
            </a:r>
            <a:endParaRPr lang="zh-CN" altLang="en-US" sz="2800" b="1" dirty="0">
              <a:solidFill>
                <a:schemeClr val="bg1"/>
              </a:solidFill>
              <a:latin typeface="+mn-ea"/>
            </a:endParaRPr>
          </a:p>
        </p:txBody>
      </p:sp>
      <p:sp>
        <p:nvSpPr>
          <p:cNvPr id="8" name="椭圆 7">
            <a:extLst>
              <a:ext uri="{FF2B5EF4-FFF2-40B4-BE49-F238E27FC236}">
                <a16:creationId xmlns:a16="http://schemas.microsoft.com/office/drawing/2014/main" id="{CC525C71-58B0-DF48-97A5-F06C4675CFFB}"/>
              </a:ext>
            </a:extLst>
          </p:cNvPr>
          <p:cNvSpPr/>
          <p:nvPr/>
        </p:nvSpPr>
        <p:spPr>
          <a:xfrm>
            <a:off x="857876" y="1875400"/>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9" name="矩形 52">
            <a:extLst>
              <a:ext uri="{FF2B5EF4-FFF2-40B4-BE49-F238E27FC236}">
                <a16:creationId xmlns:a16="http://schemas.microsoft.com/office/drawing/2014/main" id="{325F3956-34FA-4943-B495-984DE06598E3}"/>
              </a:ext>
            </a:extLst>
          </p:cNvPr>
          <p:cNvSpPr>
            <a:spLocks noChangeArrowheads="1"/>
          </p:cNvSpPr>
          <p:nvPr/>
        </p:nvSpPr>
        <p:spPr bwMode="auto">
          <a:xfrm>
            <a:off x="1205880" y="1793097"/>
            <a:ext cx="4985657"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Create an account to login;</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0" name="椭圆 9">
            <a:extLst>
              <a:ext uri="{FF2B5EF4-FFF2-40B4-BE49-F238E27FC236}">
                <a16:creationId xmlns:a16="http://schemas.microsoft.com/office/drawing/2014/main" id="{60A60CCE-08F6-B945-815C-B1BE7F1B971E}"/>
              </a:ext>
            </a:extLst>
          </p:cNvPr>
          <p:cNvSpPr/>
          <p:nvPr/>
        </p:nvSpPr>
        <p:spPr>
          <a:xfrm>
            <a:off x="861091" y="2785109"/>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1" name="矩形 52">
            <a:extLst>
              <a:ext uri="{FF2B5EF4-FFF2-40B4-BE49-F238E27FC236}">
                <a16:creationId xmlns:a16="http://schemas.microsoft.com/office/drawing/2014/main" id="{1728B370-A715-DF47-8250-E489CA0F09B1}"/>
              </a:ext>
            </a:extLst>
          </p:cNvPr>
          <p:cNvSpPr>
            <a:spLocks noChangeArrowheads="1"/>
          </p:cNvSpPr>
          <p:nvPr/>
        </p:nvSpPr>
        <p:spPr bwMode="auto">
          <a:xfrm>
            <a:off x="1207975" y="2658974"/>
            <a:ext cx="4888025" cy="46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See the detail of the food and make the order</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4" name="椭圆 13">
            <a:extLst>
              <a:ext uri="{FF2B5EF4-FFF2-40B4-BE49-F238E27FC236}">
                <a16:creationId xmlns:a16="http://schemas.microsoft.com/office/drawing/2014/main" id="{99F25C50-9756-9F48-B12D-8A9E7233F7E5}"/>
              </a:ext>
            </a:extLst>
          </p:cNvPr>
          <p:cNvSpPr/>
          <p:nvPr/>
        </p:nvSpPr>
        <p:spPr>
          <a:xfrm>
            <a:off x="857876" y="3607154"/>
            <a:ext cx="216000" cy="216000"/>
          </a:xfrm>
          <a:prstGeom prst="ellipse">
            <a:avLst/>
          </a:prstGeom>
          <a:solidFill>
            <a:srgbClr val="8497B0"/>
          </a:solidFill>
          <a:ln>
            <a:solidFill>
              <a:srgbClr val="609E78"/>
            </a:solidFill>
          </a:ln>
          <a:effectLst>
            <a:outerShdw blurRad="508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新魏" panose="02010800040101010101" pitchFamily="2" charset="-122"/>
              <a:ea typeface="华文新魏" panose="02010800040101010101" pitchFamily="2" charset="-122"/>
            </a:endParaRPr>
          </a:p>
        </p:txBody>
      </p:sp>
      <p:sp>
        <p:nvSpPr>
          <p:cNvPr id="15" name="矩形 52">
            <a:extLst>
              <a:ext uri="{FF2B5EF4-FFF2-40B4-BE49-F238E27FC236}">
                <a16:creationId xmlns:a16="http://schemas.microsoft.com/office/drawing/2014/main" id="{7F7E77E2-AA9B-2F4A-9A4E-789C1A39E26D}"/>
              </a:ext>
            </a:extLst>
          </p:cNvPr>
          <p:cNvSpPr>
            <a:spLocks noChangeArrowheads="1"/>
          </p:cNvSpPr>
          <p:nvPr/>
        </p:nvSpPr>
        <p:spPr bwMode="auto">
          <a:xfrm>
            <a:off x="1205880" y="3524851"/>
            <a:ext cx="4888024" cy="46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50000"/>
              </a:lnSpc>
            </a:pPr>
            <a:r>
              <a:rPr lang="en-US" altLang="zh-CN" dirty="0">
                <a:solidFill>
                  <a:schemeClr val="bg1"/>
                </a:solidFill>
                <a:latin typeface="华文新魏" panose="02010800040101010101" pitchFamily="2" charset="-122"/>
                <a:ea typeface="华文新魏" panose="02010800040101010101" pitchFamily="2" charset="-122"/>
              </a:rPr>
              <a:t>View all the details of the order;</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084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4F4C030-E0AA-5D49-8730-7A21FDDA0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07" y="0"/>
            <a:ext cx="10861985" cy="6858000"/>
          </a:xfrm>
          <a:prstGeom prst="rect">
            <a:avLst/>
          </a:prstGeom>
        </p:spPr>
      </p:pic>
    </p:spTree>
    <p:extLst>
      <p:ext uri="{BB962C8B-B14F-4D97-AF65-F5344CB8AC3E}">
        <p14:creationId xmlns:p14="http://schemas.microsoft.com/office/powerpoint/2010/main" val="2042324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3324FA4-0E27-BD4F-A3C1-3FBF22FA2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47" y="0"/>
            <a:ext cx="10926305" cy="6858000"/>
          </a:xfrm>
          <a:prstGeom prst="rect">
            <a:avLst/>
          </a:prstGeom>
        </p:spPr>
      </p:pic>
    </p:spTree>
    <p:extLst>
      <p:ext uri="{BB962C8B-B14F-4D97-AF65-F5344CB8AC3E}">
        <p14:creationId xmlns:p14="http://schemas.microsoft.com/office/powerpoint/2010/main" val="3968175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6EC92BA-56C4-A741-BCA4-5778654F0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81" y="0"/>
            <a:ext cx="10860237" cy="6858000"/>
          </a:xfrm>
          <a:prstGeom prst="rect">
            <a:avLst/>
          </a:prstGeom>
        </p:spPr>
      </p:pic>
    </p:spTree>
    <p:extLst>
      <p:ext uri="{BB962C8B-B14F-4D97-AF65-F5344CB8AC3E}">
        <p14:creationId xmlns:p14="http://schemas.microsoft.com/office/powerpoint/2010/main" val="2248213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B251541F-D86E-9745-9495-9384CBF1F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71" y="0"/>
            <a:ext cx="10853257" cy="6858000"/>
          </a:xfrm>
          <a:prstGeom prst="rect">
            <a:avLst/>
          </a:prstGeom>
        </p:spPr>
      </p:pic>
    </p:spTree>
    <p:extLst>
      <p:ext uri="{BB962C8B-B14F-4D97-AF65-F5344CB8AC3E}">
        <p14:creationId xmlns:p14="http://schemas.microsoft.com/office/powerpoint/2010/main" val="335668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3B7AC510-EC14-3842-9E58-D4B441345163}"/>
              </a:ext>
            </a:extLst>
          </p:cNvPr>
          <p:cNvSpPr/>
          <p:nvPr/>
        </p:nvSpPr>
        <p:spPr>
          <a:xfrm>
            <a:off x="2005426" y="4052528"/>
            <a:ext cx="1489586" cy="1489586"/>
          </a:xfrm>
          <a:prstGeom prst="ellipse">
            <a:avLst/>
          </a:prstGeom>
          <a:solidFill>
            <a:srgbClr val="8497B0"/>
          </a:solidFill>
          <a:ln>
            <a:noFill/>
          </a:ln>
          <a:effectLst>
            <a:outerShdw blurRad="63500" dist="50800" dir="96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C8239C41-26C6-6640-B928-9767F5A8F10E}"/>
              </a:ext>
            </a:extLst>
          </p:cNvPr>
          <p:cNvSpPr txBox="1"/>
          <p:nvPr/>
        </p:nvSpPr>
        <p:spPr>
          <a:xfrm>
            <a:off x="2315140" y="4390834"/>
            <a:ext cx="855407" cy="769441"/>
          </a:xfrm>
          <a:prstGeom prst="rect">
            <a:avLst/>
          </a:prstGeom>
          <a:noFill/>
        </p:spPr>
        <p:txBody>
          <a:bodyPr wrap="square" rtlCol="0">
            <a:spAutoFit/>
          </a:bodyPr>
          <a:lstStyle/>
          <a:p>
            <a:pPr algn="ctr"/>
            <a:r>
              <a:rPr lang="en-US" altLang="zh-CN" sz="4400" dirty="0">
                <a:solidFill>
                  <a:schemeClr val="bg1"/>
                </a:solidFill>
                <a:latin typeface="华文新魏" panose="02010800040101010101" pitchFamily="2" charset="-122"/>
                <a:ea typeface="华文新魏" panose="02010800040101010101" pitchFamily="2" charset="-122"/>
              </a:rPr>
              <a:t>01</a:t>
            </a:r>
            <a:endParaRPr lang="zh-CN" altLang="en-US" sz="4400" dirty="0">
              <a:solidFill>
                <a:schemeClr val="bg1"/>
              </a:solidFill>
              <a:latin typeface="华文新魏" panose="02010800040101010101" pitchFamily="2" charset="-122"/>
              <a:ea typeface="华文新魏" panose="02010800040101010101" pitchFamily="2" charset="-122"/>
            </a:endParaRPr>
          </a:p>
        </p:txBody>
      </p:sp>
      <p:sp>
        <p:nvSpPr>
          <p:cNvPr id="48" name="椭圆 47">
            <a:extLst>
              <a:ext uri="{FF2B5EF4-FFF2-40B4-BE49-F238E27FC236}">
                <a16:creationId xmlns:a16="http://schemas.microsoft.com/office/drawing/2014/main" id="{771206A0-BD8A-194F-815B-2CB7DE160454}"/>
              </a:ext>
            </a:extLst>
          </p:cNvPr>
          <p:cNvSpPr/>
          <p:nvPr/>
        </p:nvSpPr>
        <p:spPr>
          <a:xfrm>
            <a:off x="5372978" y="4060811"/>
            <a:ext cx="1489586" cy="1489586"/>
          </a:xfrm>
          <a:prstGeom prst="ellipse">
            <a:avLst/>
          </a:prstGeom>
          <a:solidFill>
            <a:srgbClr val="7F7F7F"/>
          </a:solidFill>
          <a:ln>
            <a:noFill/>
          </a:ln>
          <a:effectLst>
            <a:outerShdw blurRad="63500" dist="50800" dir="96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DAFAC1E-BCED-EA42-8181-3A944F31FCCB}"/>
              </a:ext>
            </a:extLst>
          </p:cNvPr>
          <p:cNvSpPr txBox="1"/>
          <p:nvPr/>
        </p:nvSpPr>
        <p:spPr>
          <a:xfrm>
            <a:off x="5682692" y="4399117"/>
            <a:ext cx="855407" cy="769441"/>
          </a:xfrm>
          <a:prstGeom prst="rect">
            <a:avLst/>
          </a:prstGeom>
          <a:noFill/>
        </p:spPr>
        <p:txBody>
          <a:bodyPr wrap="square" rtlCol="0">
            <a:spAutoFit/>
          </a:bodyPr>
          <a:lstStyle/>
          <a:p>
            <a:pPr algn="ctr"/>
            <a:r>
              <a:rPr lang="en-US" altLang="zh-CN" sz="4400" dirty="0">
                <a:solidFill>
                  <a:schemeClr val="bg1"/>
                </a:solidFill>
                <a:latin typeface="华文新魏" panose="02010800040101010101" pitchFamily="2" charset="-122"/>
                <a:ea typeface="华文新魏" panose="02010800040101010101" pitchFamily="2" charset="-122"/>
              </a:rPr>
              <a:t>02</a:t>
            </a:r>
            <a:endParaRPr lang="zh-CN" altLang="en-US" sz="4400" dirty="0">
              <a:solidFill>
                <a:schemeClr val="bg1"/>
              </a:solidFill>
              <a:latin typeface="华文新魏" panose="02010800040101010101" pitchFamily="2" charset="-122"/>
              <a:ea typeface="华文新魏" panose="02010800040101010101" pitchFamily="2" charset="-122"/>
            </a:endParaRPr>
          </a:p>
        </p:txBody>
      </p:sp>
      <p:sp>
        <p:nvSpPr>
          <p:cNvPr id="52" name="椭圆 51">
            <a:extLst>
              <a:ext uri="{FF2B5EF4-FFF2-40B4-BE49-F238E27FC236}">
                <a16:creationId xmlns:a16="http://schemas.microsoft.com/office/drawing/2014/main" id="{FC71D038-A820-624D-B2B5-4AB70D502A01}"/>
              </a:ext>
            </a:extLst>
          </p:cNvPr>
          <p:cNvSpPr/>
          <p:nvPr/>
        </p:nvSpPr>
        <p:spPr>
          <a:xfrm>
            <a:off x="8711034" y="4090307"/>
            <a:ext cx="1489586" cy="1489586"/>
          </a:xfrm>
          <a:prstGeom prst="ellipse">
            <a:avLst/>
          </a:prstGeom>
          <a:solidFill>
            <a:srgbClr val="65A896"/>
          </a:solidFill>
          <a:ln>
            <a:noFill/>
          </a:ln>
          <a:effectLst>
            <a:outerShdw blurRad="63500" dist="50800" dir="96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7A7C7A93-0F4A-F241-84EF-B86A34F76F1F}"/>
              </a:ext>
            </a:extLst>
          </p:cNvPr>
          <p:cNvSpPr txBox="1"/>
          <p:nvPr/>
        </p:nvSpPr>
        <p:spPr>
          <a:xfrm>
            <a:off x="9020748" y="4428613"/>
            <a:ext cx="855407" cy="769441"/>
          </a:xfrm>
          <a:prstGeom prst="rect">
            <a:avLst/>
          </a:prstGeom>
          <a:noFill/>
        </p:spPr>
        <p:txBody>
          <a:bodyPr wrap="square" rtlCol="0">
            <a:spAutoFit/>
          </a:bodyPr>
          <a:lstStyle/>
          <a:p>
            <a:pPr algn="ctr"/>
            <a:r>
              <a:rPr lang="en-US" altLang="zh-CN" sz="4400" dirty="0">
                <a:solidFill>
                  <a:schemeClr val="bg1"/>
                </a:solidFill>
                <a:latin typeface="华文新魏" panose="02010800040101010101" pitchFamily="2" charset="-122"/>
                <a:ea typeface="华文新魏" panose="02010800040101010101" pitchFamily="2" charset="-122"/>
              </a:rPr>
              <a:t>03</a:t>
            </a:r>
            <a:endParaRPr lang="zh-CN" altLang="en-US" sz="4400" dirty="0">
              <a:solidFill>
                <a:schemeClr val="bg1"/>
              </a:solidFill>
              <a:latin typeface="华文新魏" panose="02010800040101010101" pitchFamily="2" charset="-122"/>
              <a:ea typeface="华文新魏" panose="02010800040101010101" pitchFamily="2" charset="-122"/>
            </a:endParaRPr>
          </a:p>
        </p:txBody>
      </p:sp>
      <p:sp>
        <p:nvSpPr>
          <p:cNvPr id="55" name="矩形 23">
            <a:extLst>
              <a:ext uri="{FF2B5EF4-FFF2-40B4-BE49-F238E27FC236}">
                <a16:creationId xmlns:a16="http://schemas.microsoft.com/office/drawing/2014/main" id="{01B67E3F-3E16-CC48-9773-165F7E6B1391}"/>
              </a:ext>
            </a:extLst>
          </p:cNvPr>
          <p:cNvSpPr>
            <a:spLocks noChangeArrowheads="1"/>
          </p:cNvSpPr>
          <p:nvPr/>
        </p:nvSpPr>
        <p:spPr bwMode="auto">
          <a:xfrm>
            <a:off x="705771" y="1698068"/>
            <a:ext cx="3575714" cy="1163267"/>
          </a:xfrm>
          <a:prstGeom prst="rect">
            <a:avLst/>
          </a:prstGeom>
          <a:noFill/>
          <a:ln>
            <a:noFill/>
          </a:ln>
        </p:spPr>
        <p:txBody>
          <a:bodyPr wrap="square">
            <a:spAutoFit/>
          </a:bodyPr>
          <a:lstStyle/>
          <a:p>
            <a:pPr algn="ctr">
              <a:lnSpc>
                <a:spcPct val="150000"/>
              </a:lnSpc>
            </a:pPr>
            <a:r>
              <a:rPr lang="en" altLang="zh-CN" sz="1600" b="1" dirty="0">
                <a:latin typeface="微软雅黑" panose="020B0503020204020204" pitchFamily="34" charset="-122"/>
                <a:ea typeface="微软雅黑" panose="020B0503020204020204" pitchFamily="34" charset="-122"/>
              </a:rPr>
              <a:t>Order Part</a:t>
            </a:r>
          </a:p>
          <a:p>
            <a:pPr algn="ctr">
              <a:lnSpc>
                <a:spcPct val="150000"/>
              </a:lnSpc>
            </a:pPr>
            <a:r>
              <a:rPr lang="en" altLang="zh-CN" sz="1600" dirty="0">
                <a:latin typeface="微软雅黑" panose="020B0503020204020204" pitchFamily="34" charset="-122"/>
                <a:ea typeface="微软雅黑" panose="020B0503020204020204" pitchFamily="34" charset="-122"/>
              </a:rPr>
              <a:t>Provide evaluation and other details of the restaurant and foods.</a:t>
            </a:r>
            <a:endParaRPr lang="en-US" altLang="zh-CN" sz="1600" dirty="0">
              <a:latin typeface="华文新魏" panose="02010800040101010101" pitchFamily="2" charset="-122"/>
              <a:ea typeface="华文新魏" panose="02010800040101010101" pitchFamily="2" charset="-122"/>
            </a:endParaRPr>
          </a:p>
        </p:txBody>
      </p:sp>
      <p:sp>
        <p:nvSpPr>
          <p:cNvPr id="59" name="矩形 58">
            <a:extLst>
              <a:ext uri="{FF2B5EF4-FFF2-40B4-BE49-F238E27FC236}">
                <a16:creationId xmlns:a16="http://schemas.microsoft.com/office/drawing/2014/main" id="{24DC139A-E500-204A-B437-8EB1F8DB0DEA}"/>
              </a:ext>
            </a:extLst>
          </p:cNvPr>
          <p:cNvSpPr>
            <a:spLocks noChangeArrowheads="1"/>
          </p:cNvSpPr>
          <p:nvPr/>
        </p:nvSpPr>
        <p:spPr bwMode="auto">
          <a:xfrm>
            <a:off x="4426591" y="1722612"/>
            <a:ext cx="3062456" cy="1163267"/>
          </a:xfrm>
          <a:prstGeom prst="rect">
            <a:avLst/>
          </a:prstGeom>
          <a:noFill/>
          <a:ln>
            <a:noFill/>
          </a:ln>
        </p:spPr>
        <p:txBody>
          <a:bodyPr wrap="square">
            <a:spAutoFit/>
          </a:bodyPr>
          <a:lstStyle/>
          <a:p>
            <a:pPr algn="ctr">
              <a:lnSpc>
                <a:spcPct val="150000"/>
              </a:lnSpc>
            </a:pPr>
            <a:r>
              <a:rPr lang="en-US" altLang="zh-CN" sz="1600" b="1" dirty="0">
                <a:latin typeface="微软雅黑" panose="020B0503020204020204" pitchFamily="34" charset="-122"/>
                <a:ea typeface="微软雅黑" panose="020B0503020204020204" pitchFamily="34" charset="-122"/>
              </a:rPr>
              <a:t>Order Detail Part</a:t>
            </a:r>
          </a:p>
          <a:p>
            <a:pPr algn="ctr">
              <a:lnSpc>
                <a:spcPct val="150000"/>
              </a:lnSpc>
            </a:pPr>
            <a:r>
              <a:rPr lang="en-US" altLang="zh-CN" sz="1600" dirty="0">
                <a:latin typeface="微软雅黑" panose="020B0503020204020204" pitchFamily="34" charset="-122"/>
                <a:ea typeface="微软雅黑" panose="020B0503020204020204" pitchFamily="34" charset="-122"/>
              </a:rPr>
              <a:t>Provide status and other details about the order.</a:t>
            </a:r>
            <a:endParaRPr lang="en-US" altLang="zh-CN" sz="1600" dirty="0">
              <a:latin typeface="华文新魏" panose="02010800040101010101" pitchFamily="2" charset="-122"/>
              <a:ea typeface="华文新魏" panose="02010800040101010101" pitchFamily="2" charset="-122"/>
            </a:endParaRPr>
          </a:p>
        </p:txBody>
      </p:sp>
      <p:sp>
        <p:nvSpPr>
          <p:cNvPr id="60" name="矩形 23">
            <a:extLst>
              <a:ext uri="{FF2B5EF4-FFF2-40B4-BE49-F238E27FC236}">
                <a16:creationId xmlns:a16="http://schemas.microsoft.com/office/drawing/2014/main" id="{8E9C63BE-A733-8245-9B41-3254AA64F41D}"/>
              </a:ext>
            </a:extLst>
          </p:cNvPr>
          <p:cNvSpPr>
            <a:spLocks noChangeArrowheads="1"/>
          </p:cNvSpPr>
          <p:nvPr/>
        </p:nvSpPr>
        <p:spPr bwMode="auto">
          <a:xfrm>
            <a:off x="7917223" y="1722612"/>
            <a:ext cx="3062456" cy="787523"/>
          </a:xfrm>
          <a:prstGeom prst="rect">
            <a:avLst/>
          </a:prstGeom>
          <a:noFill/>
          <a:ln>
            <a:noFill/>
          </a:ln>
        </p:spPr>
        <p:txBody>
          <a:bodyPr wrap="square">
            <a:spAutoFit/>
          </a:bodyPr>
          <a:lstStyle/>
          <a:p>
            <a:pPr algn="ctr">
              <a:lnSpc>
                <a:spcPct val="150000"/>
              </a:lnSpc>
            </a:pPr>
            <a:r>
              <a:rPr lang="en-US" sz="1600" b="1" dirty="0">
                <a:latin typeface="微软雅黑" panose="020B0503020204020204" pitchFamily="34" charset="-122"/>
                <a:ea typeface="微软雅黑" panose="020B0503020204020204" pitchFamily="34" charset="-122"/>
              </a:rPr>
              <a:t>Evaluation Part</a:t>
            </a:r>
          </a:p>
          <a:p>
            <a:pPr algn="ctr">
              <a:lnSpc>
                <a:spcPct val="150000"/>
              </a:lnSpc>
            </a:pPr>
            <a:r>
              <a:rPr lang="en-US" sz="1600" dirty="0">
                <a:latin typeface="微软雅黑" panose="020B0503020204020204" pitchFamily="34" charset="-122"/>
                <a:ea typeface="微软雅黑" panose="020B0503020204020204" pitchFamily="34" charset="-122"/>
              </a:rPr>
              <a:t>Quick evaluation of the order</a:t>
            </a:r>
            <a:r>
              <a:rPr lang="e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474706D6-0FB8-3049-8356-7B881E39742F}"/>
              </a:ext>
            </a:extLst>
          </p:cNvPr>
          <p:cNvSpPr txBox="1"/>
          <p:nvPr/>
        </p:nvSpPr>
        <p:spPr>
          <a:xfrm>
            <a:off x="-2" y="625892"/>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Solution</a:t>
            </a:r>
            <a:endParaRPr lang="zh-CN" altLang="en-US" sz="3200" b="1" dirty="0">
              <a:latin typeface="华文新魏" panose="02010800040101010101" pitchFamily="2" charset="-122"/>
              <a:ea typeface="华文新魏" panose="02010800040101010101" pitchFamily="2" charset="-122"/>
            </a:endParaRPr>
          </a:p>
        </p:txBody>
      </p:sp>
      <p:cxnSp>
        <p:nvCxnSpPr>
          <p:cNvPr id="62" name="直接连接符 3">
            <a:extLst>
              <a:ext uri="{FF2B5EF4-FFF2-40B4-BE49-F238E27FC236}">
                <a16:creationId xmlns:a16="http://schemas.microsoft.com/office/drawing/2014/main" id="{320DB39C-0D42-964E-92BA-9007B237D225}"/>
              </a:ext>
            </a:extLst>
          </p:cNvPr>
          <p:cNvCxnSpPr>
            <a:cxnSpLocks/>
          </p:cNvCxnSpPr>
          <p:nvPr/>
        </p:nvCxnSpPr>
        <p:spPr>
          <a:xfrm>
            <a:off x="-2" y="1256563"/>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307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down)">
                                      <p:cBhvr>
                                        <p:cTn id="11" dur="500"/>
                                        <p:tgtEl>
                                          <p:spTgt spid="4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arn(inVertical)">
                                      <p:cBhvr>
                                        <p:cTn id="15" dur="500"/>
                                        <p:tgtEl>
                                          <p:spTgt spid="4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barn(inVertical)">
                                      <p:cBhvr>
                                        <p:cTn id="23" dur="500"/>
                                        <p:tgtEl>
                                          <p:spTgt spid="5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down)">
                                      <p:cBhvr>
                                        <p:cTn id="27" dur="500"/>
                                        <p:tgtEl>
                                          <p:spTgt spid="5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barn(inVertical)">
                                      <p:cBhvr>
                                        <p:cTn id="30" dur="1000"/>
                                        <p:tgtEl>
                                          <p:spTgt spid="5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barn(inVertical)">
                                      <p:cBhvr>
                                        <p:cTn id="33" dur="1000"/>
                                        <p:tgtEl>
                                          <p:spTgt spid="5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barn(inVertical)">
                                      <p:cBhvr>
                                        <p:cTn id="36" dur="1000"/>
                                        <p:tgtEl>
                                          <p:spTgt spid="60"/>
                                        </p:tgtEl>
                                      </p:cBhvr>
                                    </p:animEffect>
                                  </p:childTnLst>
                                </p:cTn>
                              </p:par>
                            </p:childTnLst>
                          </p:cTn>
                        </p:par>
                        <p:par>
                          <p:cTn id="37" fill="hold">
                            <p:stCondLst>
                              <p:cond delay="3500"/>
                            </p:stCondLst>
                            <p:childTnLst>
                              <p:par>
                                <p:cTn id="38" presetID="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additive="base">
                                        <p:cTn id="40" dur="500" fill="hold"/>
                                        <p:tgtEl>
                                          <p:spTgt spid="61"/>
                                        </p:tgtEl>
                                        <p:attrNameLst>
                                          <p:attrName>ppt_x</p:attrName>
                                        </p:attrNameLst>
                                      </p:cBhvr>
                                      <p:tavLst>
                                        <p:tav tm="0">
                                          <p:val>
                                            <p:strVal val="#ppt_x"/>
                                          </p:val>
                                        </p:tav>
                                        <p:tav tm="100000">
                                          <p:val>
                                            <p:strVal val="#ppt_x"/>
                                          </p:val>
                                        </p:tav>
                                      </p:tavLst>
                                    </p:anim>
                                    <p:anim calcmode="lin" valueType="num">
                                      <p:cBhvr additive="base">
                                        <p:cTn id="41" dur="500" fill="hold"/>
                                        <p:tgtEl>
                                          <p:spTgt spid="6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6" presetClass="entr" presetSubtype="21" fill="hold"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arn(inVertical)">
                                      <p:cBhvr>
                                        <p:cTn id="4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p:bldP spid="48" grpId="0" animBg="1"/>
      <p:bldP spid="50" grpId="0"/>
      <p:bldP spid="52" grpId="0" animBg="1"/>
      <p:bldP spid="54" grpId="0"/>
      <p:bldP spid="55" grpId="0"/>
      <p:bldP spid="59" grpId="0"/>
      <p:bldP spid="60" grpId="0"/>
      <p:bldP spid="6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9222331-497B-6C46-BE81-874F179FC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215" y="0"/>
            <a:ext cx="10717570" cy="6858000"/>
          </a:xfrm>
          <a:prstGeom prst="rect">
            <a:avLst/>
          </a:prstGeom>
        </p:spPr>
      </p:pic>
    </p:spTree>
    <p:extLst>
      <p:ext uri="{BB962C8B-B14F-4D97-AF65-F5344CB8AC3E}">
        <p14:creationId xmlns:p14="http://schemas.microsoft.com/office/powerpoint/2010/main" val="2254508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DD19E3C-CFF2-3045-8C5B-783ED5973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38" y="0"/>
            <a:ext cx="10791724" cy="6858000"/>
          </a:xfrm>
          <a:prstGeom prst="rect">
            <a:avLst/>
          </a:prstGeom>
        </p:spPr>
      </p:pic>
    </p:spTree>
    <p:extLst>
      <p:ext uri="{BB962C8B-B14F-4D97-AF65-F5344CB8AC3E}">
        <p14:creationId xmlns:p14="http://schemas.microsoft.com/office/powerpoint/2010/main" val="2508868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44DB8E0-69D6-BC44-A745-DB6081243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18" y="0"/>
            <a:ext cx="10854164" cy="6858000"/>
          </a:xfrm>
          <a:prstGeom prst="rect">
            <a:avLst/>
          </a:prstGeom>
        </p:spPr>
      </p:pic>
    </p:spTree>
    <p:extLst>
      <p:ext uri="{BB962C8B-B14F-4D97-AF65-F5344CB8AC3E}">
        <p14:creationId xmlns:p14="http://schemas.microsoft.com/office/powerpoint/2010/main" val="1681756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3DD27C-0A6F-C74C-8B19-16337F245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45" y="0"/>
            <a:ext cx="10848109" cy="6858000"/>
          </a:xfrm>
          <a:prstGeom prst="rect">
            <a:avLst/>
          </a:prstGeom>
        </p:spPr>
      </p:pic>
    </p:spTree>
    <p:extLst>
      <p:ext uri="{BB962C8B-B14F-4D97-AF65-F5344CB8AC3E}">
        <p14:creationId xmlns:p14="http://schemas.microsoft.com/office/powerpoint/2010/main" val="2056068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65423EA-9E37-0042-BA4B-FCC8A4893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21" y="0"/>
            <a:ext cx="10843757" cy="6858000"/>
          </a:xfrm>
          <a:prstGeom prst="rect">
            <a:avLst/>
          </a:prstGeom>
        </p:spPr>
      </p:pic>
    </p:spTree>
    <p:extLst>
      <p:ext uri="{BB962C8B-B14F-4D97-AF65-F5344CB8AC3E}">
        <p14:creationId xmlns:p14="http://schemas.microsoft.com/office/powerpoint/2010/main" val="3821256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AA12BDF-6345-984C-8CC7-879F671A7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80" y="0"/>
            <a:ext cx="11045439" cy="6858000"/>
          </a:xfrm>
          <a:prstGeom prst="rect">
            <a:avLst/>
          </a:prstGeom>
        </p:spPr>
      </p:pic>
    </p:spTree>
    <p:extLst>
      <p:ext uri="{BB962C8B-B14F-4D97-AF65-F5344CB8AC3E}">
        <p14:creationId xmlns:p14="http://schemas.microsoft.com/office/powerpoint/2010/main" val="3059728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20FF543-CEB0-1C44-AFED-F1FBB81C7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14" y="0"/>
            <a:ext cx="11051972" cy="6858000"/>
          </a:xfrm>
          <a:prstGeom prst="rect">
            <a:avLst/>
          </a:prstGeom>
        </p:spPr>
      </p:pic>
    </p:spTree>
    <p:extLst>
      <p:ext uri="{BB962C8B-B14F-4D97-AF65-F5344CB8AC3E}">
        <p14:creationId xmlns:p14="http://schemas.microsoft.com/office/powerpoint/2010/main" val="1520366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7C07AD9-B3B5-1442-BEB1-A2BCD9C57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52" y="0"/>
            <a:ext cx="11097296" cy="6858000"/>
          </a:xfrm>
          <a:prstGeom prst="rect">
            <a:avLst/>
          </a:prstGeom>
        </p:spPr>
      </p:pic>
    </p:spTree>
    <p:extLst>
      <p:ext uri="{BB962C8B-B14F-4D97-AF65-F5344CB8AC3E}">
        <p14:creationId xmlns:p14="http://schemas.microsoft.com/office/powerpoint/2010/main" val="2048625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4866" b="22184"/>
          <a:stretch>
            <a:fillRect/>
          </a:stretch>
        </p:blipFill>
        <p:spPr>
          <a:xfrm>
            <a:off x="0" y="0"/>
            <a:ext cx="12192000" cy="5107900"/>
          </a:xfrm>
          <a:prstGeom prst="rect">
            <a:avLst/>
          </a:prstGeom>
        </p:spPr>
      </p:pic>
      <p:sp>
        <p:nvSpPr>
          <p:cNvPr id="9" name="矩形 8">
            <a:extLst>
              <a:ext uri="{FF2B5EF4-FFF2-40B4-BE49-F238E27FC236}">
                <a16:creationId xmlns:a16="http://schemas.microsoft.com/office/drawing/2014/main" id="{A9FBE92F-915A-D849-87D9-44FFE475A1B3}"/>
              </a:ext>
            </a:extLst>
          </p:cNvPr>
          <p:cNvSpPr/>
          <p:nvPr/>
        </p:nvSpPr>
        <p:spPr>
          <a:xfrm>
            <a:off x="947058" y="3886566"/>
            <a:ext cx="4942114" cy="2442667"/>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0" name="文本框 9">
            <a:extLst>
              <a:ext uri="{FF2B5EF4-FFF2-40B4-BE49-F238E27FC236}">
                <a16:creationId xmlns:a16="http://schemas.microsoft.com/office/drawing/2014/main" id="{721380B3-BF15-454D-9986-985560C7771F}"/>
              </a:ext>
            </a:extLst>
          </p:cNvPr>
          <p:cNvSpPr txBox="1"/>
          <p:nvPr/>
        </p:nvSpPr>
        <p:spPr>
          <a:xfrm>
            <a:off x="1627621" y="4646234"/>
            <a:ext cx="3580987"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48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40" y="770161"/>
            <a:ext cx="12191999" cy="2185284"/>
          </a:xfrm>
          <a:prstGeom prst="rect">
            <a:avLst/>
          </a:prstGeom>
          <a:solidFill>
            <a:srgbClr val="5A7DA2"/>
          </a:solidFill>
          <a:ln>
            <a:noFill/>
          </a:ln>
          <a:effectLst>
            <a:outerShdw blurRad="762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p:cNvSpPr txBox="1"/>
          <p:nvPr/>
        </p:nvSpPr>
        <p:spPr>
          <a:xfrm>
            <a:off x="-17340" y="1751127"/>
            <a:ext cx="12192001" cy="923330"/>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 altLang="zh-CN" sz="5400" b="1" dirty="0">
                <a:solidFill>
                  <a:schemeClr val="bg1"/>
                </a:solidFill>
                <a:latin typeface="微软雅黑" panose="020B0503020204020204" pitchFamily="34" charset="-122"/>
                <a:ea typeface="微软雅黑" panose="020B0503020204020204" pitchFamily="34" charset="-122"/>
              </a:rPr>
              <a:t>Approach</a:t>
            </a:r>
          </a:p>
        </p:txBody>
      </p:sp>
      <p:sp>
        <p:nvSpPr>
          <p:cNvPr id="6" name="矩形 23">
            <a:extLst>
              <a:ext uri="{FF2B5EF4-FFF2-40B4-BE49-F238E27FC236}">
                <a16:creationId xmlns:a16="http://schemas.microsoft.com/office/drawing/2014/main" id="{3D76ADB9-7B60-5C44-923C-7EFAC1E57782}"/>
              </a:ext>
            </a:extLst>
          </p:cNvPr>
          <p:cNvSpPr>
            <a:spLocks noChangeArrowheads="1"/>
          </p:cNvSpPr>
          <p:nvPr/>
        </p:nvSpPr>
        <p:spPr bwMode="auto">
          <a:xfrm>
            <a:off x="3012908" y="799361"/>
            <a:ext cx="5954024" cy="677045"/>
          </a:xfrm>
          <a:prstGeom prst="rect">
            <a:avLst/>
          </a:prstGeom>
          <a:noFill/>
          <a:ln>
            <a:noFill/>
          </a:ln>
        </p:spPr>
        <p:txBody>
          <a:bodyPr wrap="square">
            <a:spAutoFit/>
          </a:bodyPr>
          <a:lstStyle/>
          <a:p>
            <a:pPr algn="ctr">
              <a:lnSpc>
                <a:spcPct val="150000"/>
              </a:lnSpc>
            </a:pPr>
            <a:r>
              <a:rPr lang="en-US" altLang="zh-CN" sz="2800" b="1" dirty="0">
                <a:solidFill>
                  <a:schemeClr val="bg1"/>
                </a:solidFill>
                <a:latin typeface="华文新魏" panose="02010800040101010101" pitchFamily="2" charset="-122"/>
                <a:ea typeface="华文新魏" panose="02010800040101010101" pitchFamily="2" charset="-122"/>
              </a:rPr>
              <a:t>Part</a:t>
            </a:r>
            <a:r>
              <a:rPr lang="zh-CN" altLang="en-US" sz="2800" b="1" dirty="0">
                <a:solidFill>
                  <a:schemeClr val="bg1"/>
                </a:solidFill>
                <a:latin typeface="华文新魏" panose="02010800040101010101" pitchFamily="2" charset="-122"/>
                <a:ea typeface="华文新魏" panose="02010800040101010101" pitchFamily="2" charset="-122"/>
              </a:rPr>
              <a:t> </a:t>
            </a:r>
            <a:r>
              <a:rPr lang="en-US" altLang="zh-CN" sz="2800" b="1" dirty="0">
                <a:solidFill>
                  <a:schemeClr val="bg1"/>
                </a:solidFill>
                <a:latin typeface="华文新魏" panose="02010800040101010101" pitchFamily="2" charset="-122"/>
                <a:ea typeface="华文新魏" panose="02010800040101010101" pitchFamily="2" charset="-122"/>
              </a:rPr>
              <a:t>Three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矩形 23">
            <a:extLst>
              <a:ext uri="{FF2B5EF4-FFF2-40B4-BE49-F238E27FC236}">
                <a16:creationId xmlns:a16="http://schemas.microsoft.com/office/drawing/2014/main" id="{1C430BA7-32C8-FC49-99FF-EECF77F38339}"/>
              </a:ext>
            </a:extLst>
          </p:cNvPr>
          <p:cNvSpPr>
            <a:spLocks noChangeArrowheads="1"/>
          </p:cNvSpPr>
          <p:nvPr/>
        </p:nvSpPr>
        <p:spPr bwMode="auto">
          <a:xfrm>
            <a:off x="2755206" y="1882172"/>
            <a:ext cx="6681587" cy="3665171"/>
          </a:xfrm>
          <a:prstGeom prst="rect">
            <a:avLst/>
          </a:prstGeom>
          <a:noFill/>
          <a:ln>
            <a:noFill/>
          </a:ln>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The purpose of this project is to build a take-away food delivery system which combines the </a:t>
            </a:r>
            <a:r>
              <a:rPr lang="en-US" altLang="zh-CN" b="1" dirty="0">
                <a:latin typeface="微软雅黑" panose="020B0503020204020204" pitchFamily="34" charset="-122"/>
                <a:ea typeface="微软雅黑" panose="020B0503020204020204" pitchFamily="34" charset="-122"/>
              </a:rPr>
              <a:t>restaurant, customer </a:t>
            </a:r>
            <a:r>
              <a:rPr lang="en-US" altLang="zh-CN" dirty="0">
                <a:latin typeface="微软雅黑" panose="020B0503020204020204" pitchFamily="34" charset="-122"/>
                <a:ea typeface="微软雅黑" panose="020B0503020204020204" pitchFamily="34" charset="-122"/>
              </a:rPr>
              <a:t>and</a:t>
            </a:r>
            <a:r>
              <a:rPr lang="en-US" altLang="zh-CN" b="1" dirty="0">
                <a:latin typeface="微软雅黑" panose="020B0503020204020204" pitchFamily="34" charset="-122"/>
                <a:ea typeface="微软雅黑" panose="020B0503020204020204" pitchFamily="34" charset="-122"/>
              </a:rPr>
              <a:t> delivery service </a:t>
            </a:r>
            <a:r>
              <a:rPr lang="en-US" altLang="zh-CN" dirty="0">
                <a:latin typeface="微软雅黑" panose="020B0503020204020204" pitchFamily="34" charset="-122"/>
                <a:ea typeface="微软雅黑" panose="020B0503020204020204" pitchFamily="34" charset="-122"/>
              </a:rPr>
              <a:t>all together. </a:t>
            </a: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a:latin typeface="微软雅黑" panose="020B0503020204020204" pitchFamily="34" charset="-122"/>
                <a:ea typeface="微软雅黑" panose="020B0503020204020204" pitchFamily="34" charset="-122"/>
              </a:rPr>
              <a:t>By doing so, the whole take-away process can be more convenient and mature, customers can see the evaluation of restaurant and foods easily, and it is easy for customers to track the delivery schedule of the takeaway.</a:t>
            </a:r>
            <a:endParaRPr lang="zh-CN" altLang="zh-CN"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1200" dirty="0">
              <a:latin typeface="+mn-ea"/>
            </a:endParaRPr>
          </a:p>
        </p:txBody>
      </p:sp>
      <p:sp>
        <p:nvSpPr>
          <p:cNvPr id="3" name="文本框 2">
            <a:extLst>
              <a:ext uri="{FF2B5EF4-FFF2-40B4-BE49-F238E27FC236}">
                <a16:creationId xmlns:a16="http://schemas.microsoft.com/office/drawing/2014/main" id="{F92267C7-274D-5542-A0C0-88FC3F3B10ED}"/>
              </a:ext>
            </a:extLst>
          </p:cNvPr>
          <p:cNvSpPr txBox="1"/>
          <p:nvPr/>
        </p:nvSpPr>
        <p:spPr>
          <a:xfrm>
            <a:off x="0" y="895159"/>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Approach</a:t>
            </a:r>
            <a:endParaRPr lang="zh-CN" altLang="en-US" sz="3200" b="1" dirty="0">
              <a:latin typeface="华文新魏" panose="02010800040101010101" pitchFamily="2" charset="-122"/>
              <a:ea typeface="华文新魏" panose="02010800040101010101" pitchFamily="2" charset="-122"/>
            </a:endParaRPr>
          </a:p>
        </p:txBody>
      </p:sp>
      <p:cxnSp>
        <p:nvCxnSpPr>
          <p:cNvPr id="4" name="直接连接符 3">
            <a:extLst>
              <a:ext uri="{FF2B5EF4-FFF2-40B4-BE49-F238E27FC236}">
                <a16:creationId xmlns:a16="http://schemas.microsoft.com/office/drawing/2014/main" id="{852F0B25-BAAD-3247-AFC5-0A810BD96153}"/>
              </a:ext>
            </a:extLst>
          </p:cNvPr>
          <p:cNvCxnSpPr>
            <a:cxnSpLocks/>
          </p:cNvCxnSpPr>
          <p:nvPr/>
        </p:nvCxnSpPr>
        <p:spPr>
          <a:xfrm>
            <a:off x="0" y="1525830"/>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95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FB94CEA3-6DB7-F646-B612-6CAC1D002046}"/>
              </a:ext>
            </a:extLst>
          </p:cNvPr>
          <p:cNvSpPr/>
          <p:nvPr/>
        </p:nvSpPr>
        <p:spPr bwMode="auto">
          <a:xfrm>
            <a:off x="5914030" y="3800307"/>
            <a:ext cx="2868041" cy="2969980"/>
          </a:xfrm>
          <a:prstGeom prst="rect">
            <a:avLst/>
          </a:prstGeom>
        </p:spPr>
        <p:txBody>
          <a:bodyPr wrap="square">
            <a:spAutoFit/>
          </a:bodyPr>
          <a:lstStyle/>
          <a:p>
            <a:pPr>
              <a:lnSpc>
                <a:spcPct val="150000"/>
              </a:lnSpc>
            </a:pPr>
            <a:r>
              <a:rPr lang="en-US" altLang="zh-CN" sz="1400" dirty="0">
                <a:solidFill>
                  <a:srgbClr val="3D3743"/>
                </a:solidFill>
                <a:latin typeface="华文新魏" panose="02010800040101010101" pitchFamily="2" charset="-122"/>
                <a:ea typeface="华文新魏" panose="02010800040101010101" pitchFamily="2" charset="-122"/>
              </a:rPr>
              <a:t>Based on transferring the request, the customer order process, the restaurant verify process, the delivery process will be realized. </a:t>
            </a:r>
            <a:r>
              <a:rPr lang="en" altLang="zh-CN" sz="1400" dirty="0">
                <a:latin typeface="华文新魏" panose="02010800040101010101" pitchFamily="2" charset="-122"/>
                <a:ea typeface="华文新魏" panose="02010800040101010101" pitchFamily="2" charset="-122"/>
              </a:rPr>
              <a:t>In order to improve the efficiency of information transmission</a:t>
            </a:r>
            <a:r>
              <a:rPr lang="en-US" altLang="zh-CN" sz="1400" dirty="0">
                <a:latin typeface="华文新魏" panose="02010800040101010101" pitchFamily="2" charset="-122"/>
                <a:ea typeface="华文新魏" panose="02010800040101010101" pitchFamily="2" charset="-122"/>
              </a:rPr>
              <a:t>, </a:t>
            </a:r>
            <a:r>
              <a:rPr lang="en" altLang="zh-CN" sz="1400" dirty="0">
                <a:latin typeface="华文新魏" panose="02010800040101010101" pitchFamily="2" charset="-122"/>
                <a:ea typeface="华文新魏" panose="02010800040101010101" pitchFamily="2" charset="-122"/>
              </a:rPr>
              <a:t>every enterprises maintains its own information queue.</a:t>
            </a:r>
            <a:endParaRPr lang="zh-CN" altLang="en-US" sz="1400" dirty="0">
              <a:latin typeface="华文新魏" panose="02010800040101010101" pitchFamily="2" charset="-122"/>
              <a:ea typeface="华文新魏" panose="02010800040101010101" pitchFamily="2" charset="-122"/>
            </a:endParaRPr>
          </a:p>
          <a:p>
            <a:pPr>
              <a:lnSpc>
                <a:spcPct val="150000"/>
              </a:lnSpc>
            </a:pPr>
            <a:endParaRPr lang="zh-CN" altLang="en-US" sz="1400" dirty="0">
              <a:solidFill>
                <a:srgbClr val="3D3743"/>
              </a:solidFill>
              <a:latin typeface="华文新魏" panose="02010800040101010101" pitchFamily="2" charset="-122"/>
              <a:ea typeface="华文新魏" panose="02010800040101010101" pitchFamily="2" charset="-122"/>
            </a:endParaRPr>
          </a:p>
        </p:txBody>
      </p:sp>
      <p:sp>
        <p:nvSpPr>
          <p:cNvPr id="6" name="Rectangle 33">
            <a:extLst>
              <a:ext uri="{FF2B5EF4-FFF2-40B4-BE49-F238E27FC236}">
                <a16:creationId xmlns:a16="http://schemas.microsoft.com/office/drawing/2014/main" id="{54DAD578-EE5C-8B4E-A957-759937C1BE45}"/>
              </a:ext>
            </a:extLst>
          </p:cNvPr>
          <p:cNvSpPr>
            <a:spLocks noChangeArrowheads="1"/>
          </p:cNvSpPr>
          <p:nvPr/>
        </p:nvSpPr>
        <p:spPr bwMode="auto">
          <a:xfrm>
            <a:off x="6008228" y="3176254"/>
            <a:ext cx="23888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000" dirty="0">
                <a:solidFill>
                  <a:srgbClr val="3D3743"/>
                </a:solidFill>
                <a:latin typeface="华文新魏" panose="02010800040101010101" pitchFamily="2" charset="-122"/>
                <a:ea typeface="华文新魏" panose="02010800040101010101" pitchFamily="2" charset="-122"/>
                <a:cs typeface="Open Sans Light" panose="020B0306030504020204" pitchFamily="34" charset="0"/>
              </a:rPr>
              <a:t>Request Transfer &amp; </a:t>
            </a:r>
            <a:r>
              <a:rPr lang="en-US" altLang="zh-CN" sz="2000" dirty="0">
                <a:latin typeface="华文新魏" panose="02010800040101010101" pitchFamily="2" charset="-122"/>
                <a:ea typeface="华文新魏" panose="02010800040101010101" pitchFamily="2" charset="-122"/>
                <a:cs typeface="Open Sans Light" panose="020B0306030504020204" pitchFamily="34" charset="0"/>
              </a:rPr>
              <a:t>Information Queue</a:t>
            </a:r>
          </a:p>
          <a:p>
            <a:pPr eaLnBrk="1" hangingPunct="1"/>
            <a:endParaRPr lang="en-US" altLang="zh-CN" sz="2000" dirty="0">
              <a:solidFill>
                <a:srgbClr val="3D3743"/>
              </a:solidFill>
              <a:latin typeface="华文新魏" panose="02010800040101010101" pitchFamily="2" charset="-122"/>
              <a:ea typeface="华文新魏" panose="02010800040101010101" pitchFamily="2" charset="-122"/>
              <a:cs typeface="Open Sans Light" panose="020B0306030504020204" pitchFamily="34" charset="0"/>
            </a:endParaRPr>
          </a:p>
        </p:txBody>
      </p:sp>
      <p:sp>
        <p:nvSpPr>
          <p:cNvPr id="7" name="Rectangle 34">
            <a:extLst>
              <a:ext uri="{FF2B5EF4-FFF2-40B4-BE49-F238E27FC236}">
                <a16:creationId xmlns:a16="http://schemas.microsoft.com/office/drawing/2014/main" id="{28567234-7193-B841-A0DD-7788BCA7B04C}"/>
              </a:ext>
            </a:extLst>
          </p:cNvPr>
          <p:cNvSpPr>
            <a:spLocks noChangeArrowheads="1"/>
          </p:cNvSpPr>
          <p:nvPr/>
        </p:nvSpPr>
        <p:spPr bwMode="auto">
          <a:xfrm>
            <a:off x="796404" y="1375108"/>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rgbClr val="3D3743"/>
                </a:solidFill>
                <a:latin typeface="华文新魏" panose="02010800040101010101" pitchFamily="2" charset="-122"/>
                <a:ea typeface="华文新魏" panose="02010800040101010101" pitchFamily="2" charset="-122"/>
                <a:cs typeface="Open Sans Light" panose="020B0306030504020204" pitchFamily="34" charset="0"/>
              </a:rPr>
              <a:t>1</a:t>
            </a:r>
          </a:p>
        </p:txBody>
      </p:sp>
      <p:sp>
        <p:nvSpPr>
          <p:cNvPr id="8" name="Rectangle 38">
            <a:extLst>
              <a:ext uri="{FF2B5EF4-FFF2-40B4-BE49-F238E27FC236}">
                <a16:creationId xmlns:a16="http://schemas.microsoft.com/office/drawing/2014/main" id="{6380F301-9D5A-1D46-8E3F-173A6E2E5705}"/>
              </a:ext>
            </a:extLst>
          </p:cNvPr>
          <p:cNvSpPr/>
          <p:nvPr/>
        </p:nvSpPr>
        <p:spPr bwMode="auto">
          <a:xfrm>
            <a:off x="2748531" y="3701882"/>
            <a:ext cx="2566900" cy="1677319"/>
          </a:xfrm>
          <a:prstGeom prst="rect">
            <a:avLst/>
          </a:prstGeom>
        </p:spPr>
        <p:txBody>
          <a:bodyPr wrap="square">
            <a:spAutoFit/>
          </a:bodyPr>
          <a:lstStyle/>
          <a:p>
            <a:pPr>
              <a:lnSpc>
                <a:spcPct val="150000"/>
              </a:lnSpc>
            </a:pPr>
            <a:r>
              <a:rPr lang="en" altLang="zh-CN" sz="1400" dirty="0">
                <a:solidFill>
                  <a:schemeClr val="accent2"/>
                </a:solidFill>
                <a:latin typeface="华文新魏" panose="02010800040101010101" pitchFamily="2" charset="-122"/>
                <a:ea typeface="华文新魏" panose="02010800040101010101" pitchFamily="2" charset="-122"/>
              </a:rPr>
              <a:t>The take-away model is a project development architecture, the development process is developed by designing a series of stages.</a:t>
            </a:r>
            <a:r>
              <a:rPr lang="en-US" altLang="zh-CN" sz="1400" dirty="0">
                <a:solidFill>
                  <a:schemeClr val="accent2"/>
                </a:solidFill>
                <a:latin typeface="华文新魏" panose="02010800040101010101" pitchFamily="2" charset="-122"/>
                <a:ea typeface="华文新魏" panose="02010800040101010101" pitchFamily="2" charset="-122"/>
              </a:rPr>
              <a:t> </a:t>
            </a:r>
            <a:endParaRPr lang="zh-CN" altLang="en-US" sz="1400" dirty="0">
              <a:solidFill>
                <a:schemeClr val="accent2"/>
              </a:solidFill>
              <a:latin typeface="华文新魏" panose="02010800040101010101" pitchFamily="2" charset="-122"/>
              <a:ea typeface="华文新魏" panose="02010800040101010101" pitchFamily="2" charset="-122"/>
            </a:endParaRPr>
          </a:p>
        </p:txBody>
      </p:sp>
      <p:sp>
        <p:nvSpPr>
          <p:cNvPr id="9" name="Rectangle 40">
            <a:extLst>
              <a:ext uri="{FF2B5EF4-FFF2-40B4-BE49-F238E27FC236}">
                <a16:creationId xmlns:a16="http://schemas.microsoft.com/office/drawing/2014/main" id="{EC8132A6-D18A-9048-BD01-7B1BC314C198}"/>
              </a:ext>
            </a:extLst>
          </p:cNvPr>
          <p:cNvSpPr>
            <a:spLocks noChangeArrowheads="1"/>
          </p:cNvSpPr>
          <p:nvPr/>
        </p:nvSpPr>
        <p:spPr bwMode="auto">
          <a:xfrm>
            <a:off x="3498920"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chemeClr val="accent2"/>
                </a:solidFill>
                <a:latin typeface="华文新魏" panose="02010800040101010101" pitchFamily="2" charset="-122"/>
                <a:ea typeface="华文新魏" panose="02010800040101010101" pitchFamily="2" charset="-122"/>
                <a:cs typeface="Open Sans Light" panose="020B0306030504020204" pitchFamily="34" charset="0"/>
              </a:rPr>
              <a:t>2</a:t>
            </a:r>
          </a:p>
        </p:txBody>
      </p:sp>
      <p:sp>
        <p:nvSpPr>
          <p:cNvPr id="10" name="Rectangle 41">
            <a:extLst>
              <a:ext uri="{FF2B5EF4-FFF2-40B4-BE49-F238E27FC236}">
                <a16:creationId xmlns:a16="http://schemas.microsoft.com/office/drawing/2014/main" id="{1C25DF6C-3D4F-514A-863B-17E289492C89}"/>
              </a:ext>
            </a:extLst>
          </p:cNvPr>
          <p:cNvSpPr/>
          <p:nvPr/>
        </p:nvSpPr>
        <p:spPr bwMode="auto">
          <a:xfrm>
            <a:off x="569919" y="3800307"/>
            <a:ext cx="2686132" cy="1354217"/>
          </a:xfrm>
          <a:prstGeom prst="rect">
            <a:avLst/>
          </a:prstGeom>
        </p:spPr>
        <p:txBody>
          <a:bodyPr wrap="square">
            <a:spAutoFit/>
          </a:bodyPr>
          <a:lstStyle/>
          <a:p>
            <a:pPr>
              <a:lnSpc>
                <a:spcPct val="150000"/>
              </a:lnSpc>
            </a:pPr>
            <a:r>
              <a:rPr lang="en-US" altLang="zh-CN" sz="1400" dirty="0">
                <a:latin typeface="华文新魏" panose="02010800040101010101" pitchFamily="2" charset="-122"/>
                <a:ea typeface="华文新魏" panose="02010800040101010101" pitchFamily="2" charset="-122"/>
              </a:rPr>
              <a:t>Inheritance</a:t>
            </a:r>
          </a:p>
          <a:p>
            <a:pPr>
              <a:lnSpc>
                <a:spcPct val="150000"/>
              </a:lnSpc>
            </a:pPr>
            <a:r>
              <a:rPr lang="en-US" altLang="zh-CN" sz="1400" dirty="0">
                <a:latin typeface="华文新魏" panose="02010800040101010101" pitchFamily="2" charset="-122"/>
                <a:ea typeface="华文新魏" panose="02010800040101010101" pitchFamily="2" charset="-122"/>
              </a:rPr>
              <a:t>Polymorphism</a:t>
            </a:r>
          </a:p>
          <a:p>
            <a:pPr>
              <a:lnSpc>
                <a:spcPct val="150000"/>
              </a:lnSpc>
            </a:pPr>
            <a:r>
              <a:rPr lang="en-US" altLang="zh-CN" sz="1400" dirty="0">
                <a:latin typeface="华文新魏" panose="02010800040101010101" pitchFamily="2" charset="-122"/>
                <a:ea typeface="华文新魏" panose="02010800040101010101" pitchFamily="2" charset="-122"/>
              </a:rPr>
              <a:t>Abstraction</a:t>
            </a:r>
          </a:p>
          <a:p>
            <a:pPr>
              <a:lnSpc>
                <a:spcPct val="150000"/>
              </a:lnSpc>
            </a:pPr>
            <a:r>
              <a:rPr lang="en-US" altLang="zh-CN" sz="1400" dirty="0">
                <a:latin typeface="华文新魏" panose="02010800040101010101" pitchFamily="2" charset="-122"/>
                <a:ea typeface="华文新魏" panose="02010800040101010101" pitchFamily="2" charset="-122"/>
              </a:rPr>
              <a:t>Encapsulation</a:t>
            </a:r>
          </a:p>
        </p:txBody>
      </p:sp>
      <p:sp>
        <p:nvSpPr>
          <p:cNvPr id="11" name="Rectangle 43">
            <a:extLst>
              <a:ext uri="{FF2B5EF4-FFF2-40B4-BE49-F238E27FC236}">
                <a16:creationId xmlns:a16="http://schemas.microsoft.com/office/drawing/2014/main" id="{BC3BCFD4-AA84-5A4F-8DC9-02665C65C28C}"/>
              </a:ext>
            </a:extLst>
          </p:cNvPr>
          <p:cNvSpPr>
            <a:spLocks noChangeArrowheads="1"/>
          </p:cNvSpPr>
          <p:nvPr/>
        </p:nvSpPr>
        <p:spPr bwMode="auto">
          <a:xfrm>
            <a:off x="6534768"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latin typeface="华文新魏" panose="02010800040101010101" pitchFamily="2" charset="-122"/>
                <a:ea typeface="华文新魏" panose="02010800040101010101" pitchFamily="2" charset="-122"/>
                <a:cs typeface="Open Sans Light" panose="020B0306030504020204" pitchFamily="34" charset="0"/>
              </a:rPr>
              <a:t>3</a:t>
            </a:r>
          </a:p>
        </p:txBody>
      </p:sp>
      <p:sp>
        <p:nvSpPr>
          <p:cNvPr id="12" name="Rectangle 44">
            <a:extLst>
              <a:ext uri="{FF2B5EF4-FFF2-40B4-BE49-F238E27FC236}">
                <a16:creationId xmlns:a16="http://schemas.microsoft.com/office/drawing/2014/main" id="{3F47BF5C-F063-F74E-A3B7-1AA25BE58875}"/>
              </a:ext>
            </a:extLst>
          </p:cNvPr>
          <p:cNvSpPr/>
          <p:nvPr/>
        </p:nvSpPr>
        <p:spPr bwMode="auto">
          <a:xfrm>
            <a:off x="8903965" y="3704421"/>
            <a:ext cx="2741444" cy="1354153"/>
          </a:xfrm>
          <a:prstGeom prst="rect">
            <a:avLst/>
          </a:prstGeom>
        </p:spPr>
        <p:txBody>
          <a:bodyPr wrap="square">
            <a:spAutoFit/>
          </a:bodyPr>
          <a:lstStyle/>
          <a:p>
            <a:pPr>
              <a:lnSpc>
                <a:spcPct val="150000"/>
              </a:lnSpc>
            </a:pPr>
            <a:r>
              <a:rPr lang="en-US" altLang="zh-CN" sz="1400" dirty="0">
                <a:solidFill>
                  <a:schemeClr val="accent4"/>
                </a:solidFill>
                <a:latin typeface="华文新魏" panose="02010800040101010101" pitchFamily="2" charset="-122"/>
                <a:ea typeface="华文新魏" panose="02010800040101010101" pitchFamily="2" charset="-122"/>
              </a:rPr>
              <a:t>Top-down design and Bottom-up implementation, </a:t>
            </a:r>
            <a:r>
              <a:rPr lang="en" altLang="zh-CN" sz="1400" dirty="0">
                <a:solidFill>
                  <a:schemeClr val="accent4"/>
                </a:solidFill>
                <a:latin typeface="华文新魏" panose="02010800040101010101" pitchFamily="2" charset="-122"/>
                <a:ea typeface="华文新魏" panose="02010800040101010101" pitchFamily="2" charset="-122"/>
              </a:rPr>
              <a:t>reduce the development difficulty through structured processes.</a:t>
            </a:r>
            <a:endParaRPr lang="zh-CN" altLang="en-US" sz="1400" dirty="0">
              <a:solidFill>
                <a:schemeClr val="accent4"/>
              </a:solidFill>
              <a:latin typeface="华文新魏" panose="02010800040101010101" pitchFamily="2" charset="-122"/>
              <a:ea typeface="华文新魏" panose="02010800040101010101" pitchFamily="2" charset="-122"/>
            </a:endParaRPr>
          </a:p>
        </p:txBody>
      </p:sp>
      <p:sp>
        <p:nvSpPr>
          <p:cNvPr id="13" name="Rectangle 46">
            <a:extLst>
              <a:ext uri="{FF2B5EF4-FFF2-40B4-BE49-F238E27FC236}">
                <a16:creationId xmlns:a16="http://schemas.microsoft.com/office/drawing/2014/main" id="{49E2590A-163A-3A4C-815C-EB6453361EE7}"/>
              </a:ext>
            </a:extLst>
          </p:cNvPr>
          <p:cNvSpPr>
            <a:spLocks noChangeArrowheads="1"/>
          </p:cNvSpPr>
          <p:nvPr/>
        </p:nvSpPr>
        <p:spPr bwMode="auto">
          <a:xfrm>
            <a:off x="9487518" y="1333500"/>
            <a:ext cx="76049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sz="12800" dirty="0">
                <a:solidFill>
                  <a:schemeClr val="accent4"/>
                </a:solidFill>
                <a:latin typeface="华文新魏" panose="02010800040101010101" pitchFamily="2" charset="-122"/>
                <a:ea typeface="华文新魏" panose="02010800040101010101" pitchFamily="2" charset="-122"/>
                <a:cs typeface="Open Sans Light" panose="020B0306030504020204" pitchFamily="34" charset="0"/>
              </a:rPr>
              <a:t>4</a:t>
            </a:r>
          </a:p>
        </p:txBody>
      </p:sp>
      <p:sp>
        <p:nvSpPr>
          <p:cNvPr id="14" name="Rectangle 33">
            <a:extLst>
              <a:ext uri="{FF2B5EF4-FFF2-40B4-BE49-F238E27FC236}">
                <a16:creationId xmlns:a16="http://schemas.microsoft.com/office/drawing/2014/main" id="{CB5D2463-1661-8C4E-8D14-3762FB64DE43}"/>
              </a:ext>
            </a:extLst>
          </p:cNvPr>
          <p:cNvSpPr>
            <a:spLocks noChangeArrowheads="1"/>
          </p:cNvSpPr>
          <p:nvPr/>
        </p:nvSpPr>
        <p:spPr bwMode="auto">
          <a:xfrm>
            <a:off x="2954221" y="3332221"/>
            <a:ext cx="2361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000" dirty="0">
                <a:solidFill>
                  <a:schemeClr val="accent2"/>
                </a:solidFill>
                <a:latin typeface="华文新魏" panose="02010800040101010101" pitchFamily="2" charset="-122"/>
                <a:ea typeface="华文新魏" panose="02010800040101010101" pitchFamily="2" charset="-122"/>
                <a:cs typeface="Open Sans Light" panose="020B0306030504020204" pitchFamily="34" charset="0"/>
              </a:rPr>
              <a:t>Design Module</a:t>
            </a:r>
          </a:p>
        </p:txBody>
      </p:sp>
      <p:sp>
        <p:nvSpPr>
          <p:cNvPr id="15" name="Rectangle 33">
            <a:extLst>
              <a:ext uri="{FF2B5EF4-FFF2-40B4-BE49-F238E27FC236}">
                <a16:creationId xmlns:a16="http://schemas.microsoft.com/office/drawing/2014/main" id="{83D17684-2E3B-EC4B-A1F8-75880EB3381E}"/>
              </a:ext>
            </a:extLst>
          </p:cNvPr>
          <p:cNvSpPr>
            <a:spLocks noChangeArrowheads="1"/>
          </p:cNvSpPr>
          <p:nvPr/>
        </p:nvSpPr>
        <p:spPr bwMode="auto">
          <a:xfrm>
            <a:off x="498665" y="3332221"/>
            <a:ext cx="2361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zh-CN" sz="2000" dirty="0">
                <a:latin typeface="华文新魏" panose="02010800040101010101" pitchFamily="2" charset="-122"/>
                <a:ea typeface="华文新魏" panose="02010800040101010101" pitchFamily="2" charset="-122"/>
              </a:rPr>
              <a:t>OOD pattern </a:t>
            </a:r>
            <a:endParaRPr lang="en-US" altLang="zh-CN" sz="2000" dirty="0">
              <a:latin typeface="华文新魏" panose="02010800040101010101" pitchFamily="2" charset="-122"/>
              <a:ea typeface="华文新魏" panose="02010800040101010101" pitchFamily="2" charset="-122"/>
            </a:endParaRPr>
          </a:p>
        </p:txBody>
      </p:sp>
      <p:sp>
        <p:nvSpPr>
          <p:cNvPr id="16" name="Rectangle 33">
            <a:extLst>
              <a:ext uri="{FF2B5EF4-FFF2-40B4-BE49-F238E27FC236}">
                <a16:creationId xmlns:a16="http://schemas.microsoft.com/office/drawing/2014/main" id="{283BC80A-0041-624A-806D-D7237BF552DE}"/>
              </a:ext>
            </a:extLst>
          </p:cNvPr>
          <p:cNvSpPr>
            <a:spLocks noChangeArrowheads="1"/>
          </p:cNvSpPr>
          <p:nvPr/>
        </p:nvSpPr>
        <p:spPr bwMode="auto">
          <a:xfrm>
            <a:off x="8903964" y="3314640"/>
            <a:ext cx="2863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000" dirty="0">
                <a:solidFill>
                  <a:schemeClr val="accent4"/>
                </a:solidFill>
                <a:latin typeface="华文新魏" panose="02010800040101010101" pitchFamily="2" charset="-122"/>
                <a:ea typeface="华文新魏" panose="02010800040101010101" pitchFamily="2" charset="-122"/>
                <a:cs typeface="Open Sans Light" panose="020B0306030504020204" pitchFamily="34" charset="0"/>
              </a:rPr>
              <a:t>Implementation Process</a:t>
            </a:r>
          </a:p>
        </p:txBody>
      </p:sp>
      <p:cxnSp>
        <p:nvCxnSpPr>
          <p:cNvPr id="17" name="直接连接符 3">
            <a:extLst>
              <a:ext uri="{FF2B5EF4-FFF2-40B4-BE49-F238E27FC236}">
                <a16:creationId xmlns:a16="http://schemas.microsoft.com/office/drawing/2014/main" id="{3545F6A7-44B9-1443-94D5-146C92AF07B4}"/>
              </a:ext>
            </a:extLst>
          </p:cNvPr>
          <p:cNvCxnSpPr>
            <a:cxnSpLocks/>
          </p:cNvCxnSpPr>
          <p:nvPr/>
        </p:nvCxnSpPr>
        <p:spPr>
          <a:xfrm>
            <a:off x="0" y="1329211"/>
            <a:ext cx="1686910" cy="0"/>
          </a:xfrm>
          <a:prstGeom prst="line">
            <a:avLst/>
          </a:prstGeom>
          <a:ln w="38100">
            <a:solidFill>
              <a:srgbClr val="65A896"/>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F1F0DF8-53FD-524B-9B17-0B3545D4BAB7}"/>
              </a:ext>
            </a:extLst>
          </p:cNvPr>
          <p:cNvSpPr txBox="1"/>
          <p:nvPr/>
        </p:nvSpPr>
        <p:spPr>
          <a:xfrm>
            <a:off x="0" y="698540"/>
            <a:ext cx="4995502" cy="584775"/>
          </a:xfrm>
          <a:prstGeom prst="rect">
            <a:avLst/>
          </a:prstGeom>
          <a:noFill/>
          <a:ln w="19050">
            <a:noFill/>
            <a:prstDash val="dash"/>
          </a:ln>
        </p:spPr>
        <p:txBody>
          <a:bodyPr wrap="square" rtlCol="0">
            <a:spAutoFit/>
          </a:bodyPr>
          <a:lstStyle/>
          <a:p>
            <a:r>
              <a:rPr lang="en-US" altLang="zh-CN" sz="3200" b="1" dirty="0">
                <a:latin typeface="华文新魏" panose="02010800040101010101" pitchFamily="2" charset="-122"/>
                <a:ea typeface="华文新魏" panose="02010800040101010101" pitchFamily="2" charset="-122"/>
              </a:rPr>
              <a:t>Approach</a:t>
            </a:r>
            <a:endParaRPr lang="zh-CN" altLang="en-US" sz="32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95978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1000"/>
                                        <p:tgtEl>
                                          <p:spTgt spid="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1000"/>
                                        <p:tgtEl>
                                          <p:spTgt spid="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1000"/>
                                        <p:tgtEl>
                                          <p:spTgt spid="10"/>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1000"/>
                                        <p:tgtEl>
                                          <p:spTgt spid="12"/>
                                        </p:tgtEl>
                                      </p:cBhvr>
                                    </p:animEffect>
                                  </p:childTnLst>
                                </p:cTn>
                              </p:par>
                            </p:childTnLst>
                          </p:cTn>
                        </p:par>
                        <p:par>
                          <p:cTn id="55" fill="hold">
                            <p:stCondLst>
                              <p:cond delay="2000"/>
                            </p:stCondLst>
                            <p:childTnLst>
                              <p:par>
                                <p:cTn id="56" presetID="16" presetClass="entr" presetSubtype="21"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childTnLst>
                          </p:cTn>
                        </p:par>
                        <p:par>
                          <p:cTn id="59" fill="hold">
                            <p:stCondLst>
                              <p:cond delay="25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ppt_x"/>
                                          </p:val>
                                        </p:tav>
                                        <p:tav tm="100000">
                                          <p:val>
                                            <p:strVal val="#ppt_x"/>
                                          </p:val>
                                        </p:tav>
                                      </p:tavLst>
                                    </p:anim>
                                    <p:anim calcmode="lin" valueType="num">
                                      <p:cBhvr additive="base">
                                        <p:cTn id="6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LIDE_ID_2" val="{64EC244A-911C-4CE2-B398-7FD7A292B864}"/>
  <p:tag name="GENSWF_ADVANCE_TIME" val="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674</Words>
  <Application>Microsoft Macintosh PowerPoint</Application>
  <PresentationFormat>Widescreen</PresentationFormat>
  <Paragraphs>110</Paragraphs>
  <Slides>68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等线</vt:lpstr>
      <vt:lpstr>等线 Light</vt:lpstr>
      <vt:lpstr>微软雅黑</vt:lpstr>
      <vt:lpstr>华文新魏</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Mibin Zhu</dc:creator>
  <cp:lastModifiedBy>heyfeng@bupt.edu.cn</cp:lastModifiedBy>
  <cp:revision>67</cp:revision>
  <dcterms:created xsi:type="dcterms:W3CDTF">2018-12-09T22:03:12Z</dcterms:created>
  <dcterms:modified xsi:type="dcterms:W3CDTF">2019-12-08T00:09:36Z</dcterms:modified>
</cp:coreProperties>
</file>